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5" r:id="rId17"/>
    <p:sldId id="276" r:id="rId18"/>
    <p:sldId id="277" r:id="rId19"/>
    <p:sldId id="270" r:id="rId20"/>
    <p:sldId id="271"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BCAD085-E8A6-8845-BD4E-CB4CCA059FC4}" type="datetimeFigureOut">
              <a:rPr lang="en-US" smtClean="0"/>
              <a:t>26-Jan-26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7410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26-Jan-26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8709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26-Jan-26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11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26-Jan-26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3456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BCAD085-E8A6-8845-BD4E-CB4CCA059FC4}" type="datetimeFigureOut">
              <a:rPr lang="en-US" smtClean="0"/>
              <a:t>26-Jan-26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138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26-Jan-26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5408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26-Jan-26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1670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26-Jan-26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26599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26-Jan-26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9535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26-Jan-26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214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26-Jan-26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1132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26-Jan-26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6866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26-Jan-26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3513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26-Jan-26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9107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26-Jan-26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9827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26-Jan-26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6849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26-Jan-26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5280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CAD085-E8A6-8845-BD4E-CB4CCA059FC4}" type="datetimeFigureOut">
              <a:rPr lang="en-US" smtClean="0"/>
              <a:t>26-Jan-26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2820264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Arm_Holdings" TargetMode="External"/><Relationship Id="rId2" Type="http://schemas.openxmlformats.org/officeDocument/2006/relationships/hyperlink" Target="https://sirinsoftware.com/blog/the-arm-processor-a-r-and-m-categories-and-their-specifics" TargetMode="External"/><Relationship Id="rId1" Type="http://schemas.openxmlformats.org/officeDocument/2006/relationships/slideLayout" Target="../slideLayouts/slideLayout2.xml"/><Relationship Id="rId5" Type="http://schemas.openxmlformats.org/officeDocument/2006/relationships/hyperlink" Target="https://medium.com/@raihann.eu/thread-mode-and-handler-mode-in-arm-6e3c6ff4d7ca" TargetMode="External"/><Relationship Id="rId4" Type="http://schemas.openxmlformats.org/officeDocument/2006/relationships/hyperlink" Target="https://en.wikipedia.org/wiki/Reduced_instruction_set_comput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t>ARM Cortex-M &amp; STM32 Foundations</a:t>
            </a:r>
          </a:p>
        </p:txBody>
      </p:sp>
      <p:sp>
        <p:nvSpPr>
          <p:cNvPr id="3" name="Subtitle 2"/>
          <p:cNvSpPr>
            <a:spLocks noGrp="1"/>
          </p:cNvSpPr>
          <p:nvPr>
            <p:ph type="subTitle" idx="1"/>
          </p:nvPr>
        </p:nvSpPr>
        <p:spPr/>
        <p:txBody>
          <a:bodyPr>
            <a:normAutofit fontScale="92500" lnSpcReduction="10000"/>
          </a:bodyPr>
          <a:lstStyle/>
          <a:p>
            <a:r>
              <a:t>Lecture 1</a:t>
            </a:r>
          </a:p>
          <a:p>
            <a:r>
              <a:t>From CPU philosophy to MCU reality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Cortex-M (High Level)</a:t>
            </a:r>
          </a:p>
        </p:txBody>
      </p:sp>
      <p:sp>
        <p:nvSpPr>
          <p:cNvPr id="3" name="Content Placeholder 2"/>
          <p:cNvSpPr>
            <a:spLocks noGrp="1"/>
          </p:cNvSpPr>
          <p:nvPr>
            <p:ph idx="1"/>
          </p:nvPr>
        </p:nvSpPr>
        <p:spPr/>
        <p:txBody>
          <a:bodyPr/>
          <a:lstStyle/>
          <a:p>
            <a:r>
              <a:rPr lang="en-US" dirty="0"/>
              <a:t>Simple, power-efficient, and deterministic </a:t>
            </a:r>
            <a:r>
              <a:rPr lang="en-US" dirty="0" err="1"/>
              <a:t>design</a:t>
            </a:r>
            <a:r>
              <a:rPr dirty="0" err="1"/>
              <a:t>Bare</a:t>
            </a:r>
            <a:r>
              <a:rPr dirty="0"/>
              <a:t>-metal or RTOS</a:t>
            </a:r>
            <a:r>
              <a:rPr lang="en-US" dirty="0"/>
              <a:t>.</a:t>
            </a:r>
          </a:p>
          <a:p>
            <a:endParaRPr lang="en-US" dirty="0"/>
          </a:p>
          <a:p>
            <a:r>
              <a:rPr lang="en-US" dirty="0"/>
              <a:t>Bare-metal or RTOS-based execution.</a:t>
            </a:r>
          </a:p>
          <a:p>
            <a:endParaRPr lang="en-US" dirty="0"/>
          </a:p>
          <a:p>
            <a:r>
              <a:rPr lang="en-US" dirty="0"/>
              <a:t>Very low interrupt latency with integrated NVIC.</a:t>
            </a:r>
          </a:p>
          <a:p>
            <a:endParaRPr lang="en-US" dirty="0"/>
          </a:p>
          <a:p>
            <a:r>
              <a:rPr lang="en-US" dirty="0"/>
              <a:t>Used in sensors, motor control, wearables, embedded systems.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Cortex-M Dominates MCUs</a:t>
            </a:r>
          </a:p>
        </p:txBody>
      </p:sp>
      <p:sp>
        <p:nvSpPr>
          <p:cNvPr id="3" name="Content Placeholder 2"/>
          <p:cNvSpPr>
            <a:spLocks noGrp="1"/>
          </p:cNvSpPr>
          <p:nvPr>
            <p:ph idx="1"/>
          </p:nvPr>
        </p:nvSpPr>
        <p:spPr/>
        <p:txBody>
          <a:bodyPr/>
          <a:lstStyle/>
          <a:p>
            <a:r>
              <a:rPr lang="en-US" dirty="0"/>
              <a:t>It’s Cheap, it’s powerful, and it gets the job done WHILE consuming the least milliwatts of electricity.</a:t>
            </a:r>
          </a:p>
          <a:p>
            <a:endParaRPr lang="en-US" dirty="0"/>
          </a:p>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Cortex-M4 in One Slide</a:t>
            </a:r>
          </a:p>
        </p:txBody>
      </p:sp>
      <p:sp>
        <p:nvSpPr>
          <p:cNvPr id="3" name="Content Placeholder 2"/>
          <p:cNvSpPr>
            <a:spLocks noGrp="1"/>
          </p:cNvSpPr>
          <p:nvPr>
            <p:ph idx="1"/>
          </p:nvPr>
        </p:nvSpPr>
        <p:spPr/>
        <p:txBody>
          <a:bodyPr>
            <a:normAutofit lnSpcReduction="10000"/>
          </a:bodyPr>
          <a:lstStyle/>
          <a:p>
            <a:r>
              <a:rPr dirty="0"/>
              <a:t>32-bit RISC core</a:t>
            </a:r>
          </a:p>
          <a:p>
            <a:r>
              <a:rPr dirty="0"/>
              <a:t>DSP instructions</a:t>
            </a:r>
          </a:p>
          <a:p>
            <a:r>
              <a:rPr dirty="0"/>
              <a:t>Optional Floating-Point Unit</a:t>
            </a:r>
          </a:p>
          <a:p>
            <a:r>
              <a:rPr dirty="0"/>
              <a:t>Real-time friendly design</a:t>
            </a:r>
            <a:endParaRPr lang="en-US" dirty="0"/>
          </a:p>
          <a:p>
            <a:r>
              <a:rPr lang="en-US" dirty="0"/>
              <a:t>Area and Power efficiency</a:t>
            </a:r>
          </a:p>
          <a:p>
            <a:r>
              <a:rPr lang="en-US" dirty="0"/>
              <a:t>Sleep and Deep-Sleep states</a:t>
            </a:r>
          </a:p>
          <a:p>
            <a:r>
              <a:rPr lang="en-US" dirty="0"/>
              <a:t>SIMD instructions</a:t>
            </a:r>
          </a:p>
          <a:p>
            <a:r>
              <a:rPr lang="en-US" dirty="0"/>
              <a:t>MAC Operation</a:t>
            </a:r>
          </a:p>
          <a:p>
            <a:pPr marL="0" indent="0">
              <a:buNone/>
            </a:pPr>
            <a:r>
              <a:rPr lang="en-US" dirty="0"/>
              <a:t>And the list goes on and on </a:t>
            </a:r>
          </a:p>
          <a:p>
            <a:pPr marL="0" indent="0">
              <a:buNone/>
            </a:pPr>
            <a:r>
              <a:rPr lang="en-US" dirty="0"/>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03" y="599640"/>
            <a:ext cx="6377940" cy="1293028"/>
          </a:xfrm>
        </p:spPr>
        <p:txBody>
          <a:bodyPr/>
          <a:lstStyle/>
          <a:p>
            <a:r>
              <a:rPr dirty="0"/>
              <a:t>Pipeline Concept</a:t>
            </a:r>
          </a:p>
        </p:txBody>
      </p:sp>
      <p:sp>
        <p:nvSpPr>
          <p:cNvPr id="3" name="Content Placeholder 2"/>
          <p:cNvSpPr>
            <a:spLocks noGrp="1"/>
          </p:cNvSpPr>
          <p:nvPr>
            <p:ph idx="1"/>
          </p:nvPr>
        </p:nvSpPr>
        <p:spPr>
          <a:xfrm>
            <a:off x="0" y="1971496"/>
            <a:ext cx="9144000" cy="4768645"/>
          </a:xfrm>
        </p:spPr>
        <p:txBody>
          <a:bodyPr>
            <a:normAutofit/>
          </a:bodyPr>
          <a:lstStyle/>
          <a:p>
            <a:r>
              <a:rPr dirty="0"/>
              <a:t>3-stage pipeline</a:t>
            </a:r>
          </a:p>
          <a:p>
            <a:pPr lvl="1"/>
            <a:r>
              <a:rPr dirty="0"/>
              <a:t>Fetch → </a:t>
            </a:r>
            <a:r>
              <a:rPr lang="en-US" dirty="0"/>
              <a:t>The processor reads the next instruction from program memory (Flash) using the Program Counter (PC) and places it into the instruction pipeline. At the same time, the PC is updated to point to the following instruction, allowing continuous instruction flow.</a:t>
            </a:r>
          </a:p>
          <a:p>
            <a:pPr lvl="1"/>
            <a:r>
              <a:rPr dirty="0"/>
              <a:t>Decode → </a:t>
            </a:r>
            <a:r>
              <a:rPr lang="en-US" dirty="0"/>
              <a:t>The fetched instruction is decoded to determine the operation to be performed, which registers are involved, and whether any operands need to be read. During this stage, the processor prepares the control signals and reads required register values</a:t>
            </a:r>
          </a:p>
          <a:p>
            <a:pPr lvl="1"/>
            <a:r>
              <a:rPr dirty="0"/>
              <a:t>Execute</a:t>
            </a:r>
            <a:r>
              <a:rPr lang="en-US" dirty="0"/>
              <a:t> → The instruction is carried out: the ALU performs arithmetic or logical operations, memory is accessed for load/store instructions, branches are resolved, and results are written back to registers. For Cortex-M, this stage is also where load/store and interrupt entry can occur.</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Interrupt Philosophy</a:t>
            </a:r>
          </a:p>
        </p:txBody>
      </p:sp>
      <p:sp>
        <p:nvSpPr>
          <p:cNvPr id="3" name="Content Placeholder 2"/>
          <p:cNvSpPr>
            <a:spLocks noGrp="1"/>
          </p:cNvSpPr>
          <p:nvPr>
            <p:ph idx="1"/>
          </p:nvPr>
        </p:nvSpPr>
        <p:spPr/>
        <p:txBody>
          <a:bodyPr/>
          <a:lstStyle/>
          <a:p>
            <a:r>
              <a:rPr dirty="0"/>
              <a:t>Interrupts are first-class citizens</a:t>
            </a:r>
            <a:r>
              <a:rPr lang="en-US" dirty="0"/>
              <a:t> – these signals enjoy priority over other signals on the MCU.</a:t>
            </a:r>
            <a:endParaRPr dirty="0"/>
          </a:p>
          <a:p>
            <a:endParaRPr lang="en-US" dirty="0"/>
          </a:p>
          <a:p>
            <a:r>
              <a:rPr dirty="0"/>
              <a:t>NVIC tightly integrated into the core</a:t>
            </a:r>
            <a:r>
              <a:rPr lang="en-US" dirty="0"/>
              <a:t>, letting the interrupts have direct access to the CPU.</a:t>
            </a:r>
            <a:br>
              <a:rPr lang="en-US" dirty="0"/>
            </a:br>
            <a:br>
              <a:rPr lang="en-US" dirty="0"/>
            </a:br>
            <a:endParaRPr dirty="0"/>
          </a:p>
          <a:p>
            <a:r>
              <a:rPr dirty="0"/>
              <a:t>Hardware context save and restore</a:t>
            </a:r>
            <a:r>
              <a:rPr lang="en-US" dirty="0"/>
              <a:t> – the current context of the hardware is put on hold, till the Interrupt is serviced. Then, it gets resumed!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MCU ≠ CPU</a:t>
            </a:r>
          </a:p>
        </p:txBody>
      </p:sp>
      <p:sp>
        <p:nvSpPr>
          <p:cNvPr id="3" name="Content Placeholder 2"/>
          <p:cNvSpPr>
            <a:spLocks noGrp="1"/>
          </p:cNvSpPr>
          <p:nvPr>
            <p:ph idx="1"/>
          </p:nvPr>
        </p:nvSpPr>
        <p:spPr/>
        <p:txBody>
          <a:bodyPr/>
          <a:lstStyle/>
          <a:p>
            <a:r>
              <a:rPr dirty="0"/>
              <a:t>CPU is just the core</a:t>
            </a:r>
            <a:r>
              <a:rPr lang="en-US" dirty="0"/>
              <a:t>. Like the lava in a </a:t>
            </a:r>
            <a:r>
              <a:rPr lang="en-US" dirty="0" err="1"/>
              <a:t>choco</a:t>
            </a:r>
            <a:r>
              <a:rPr lang="en-US" dirty="0"/>
              <a:t>-lava cake – the central piece, for sure but not the complete package.</a:t>
            </a:r>
          </a:p>
          <a:p>
            <a:endParaRPr lang="en-US" dirty="0"/>
          </a:p>
          <a:p>
            <a:endParaRPr dirty="0"/>
          </a:p>
          <a:p>
            <a:r>
              <a:rPr lang="en-US" dirty="0"/>
              <a:t>Remember, </a:t>
            </a:r>
            <a:r>
              <a:rPr dirty="0"/>
              <a:t>MCU = core + memory + peripherals</a:t>
            </a:r>
            <a:r>
              <a:rPr lang="en-US" dirty="0"/>
              <a:t>. </a:t>
            </a:r>
            <a:endParaRPr dirty="0"/>
          </a:p>
          <a:p>
            <a:pPr marL="0" indent="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FF988-3821-6C87-A594-D71E07D1F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3B136-BF7B-ECCE-50D2-B087109A66B0}"/>
              </a:ext>
            </a:extLst>
          </p:cNvPr>
          <p:cNvSpPr>
            <a:spLocks noGrp="1"/>
          </p:cNvSpPr>
          <p:nvPr>
            <p:ph type="title"/>
          </p:nvPr>
        </p:nvSpPr>
        <p:spPr/>
        <p:txBody>
          <a:bodyPr/>
          <a:lstStyle/>
          <a:p>
            <a:r>
              <a:rPr lang="en-US" dirty="0"/>
              <a:t>Programmer’s Model</a:t>
            </a:r>
            <a:endParaRPr dirty="0"/>
          </a:p>
        </p:txBody>
      </p:sp>
      <p:sp>
        <p:nvSpPr>
          <p:cNvPr id="3" name="Content Placeholder 2">
            <a:extLst>
              <a:ext uri="{FF2B5EF4-FFF2-40B4-BE49-F238E27FC236}">
                <a16:creationId xmlns:a16="http://schemas.microsoft.com/office/drawing/2014/main" id="{8014042B-2FB1-648A-7A7C-D59B662EB7A1}"/>
              </a:ext>
            </a:extLst>
          </p:cNvPr>
          <p:cNvSpPr>
            <a:spLocks noGrp="1"/>
          </p:cNvSpPr>
          <p:nvPr>
            <p:ph idx="1"/>
          </p:nvPr>
        </p:nvSpPr>
        <p:spPr/>
        <p:txBody>
          <a:bodyPr/>
          <a:lstStyle/>
          <a:p>
            <a:r>
              <a:rPr lang="en-US" dirty="0"/>
              <a:t>This, is what the CPU wants the Programmer to look at itself as. </a:t>
            </a:r>
          </a:p>
          <a:p>
            <a:endParaRPr lang="en-US" dirty="0"/>
          </a:p>
          <a:p>
            <a:r>
              <a:rPr lang="en-US" dirty="0"/>
              <a:t>Basically, it’s the answer to the question- </a:t>
            </a:r>
            <a:r>
              <a:rPr lang="en-US" b="1" i="1" dirty="0"/>
              <a:t>What does the CPU look like from the point of view of software?</a:t>
            </a:r>
            <a:br>
              <a:rPr lang="en-US" dirty="0"/>
            </a:br>
            <a:endParaRPr dirty="0"/>
          </a:p>
        </p:txBody>
      </p:sp>
    </p:spTree>
    <p:extLst>
      <p:ext uri="{BB962C8B-B14F-4D97-AF65-F5344CB8AC3E}">
        <p14:creationId xmlns:p14="http://schemas.microsoft.com/office/powerpoint/2010/main" val="157590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7862E-78CD-8DE4-A2EA-1A9BD9732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D32FC-12D4-A7A8-2311-F9EF52E665F1}"/>
              </a:ext>
            </a:extLst>
          </p:cNvPr>
          <p:cNvSpPr>
            <a:spLocks noGrp="1"/>
          </p:cNvSpPr>
          <p:nvPr>
            <p:ph type="title"/>
          </p:nvPr>
        </p:nvSpPr>
        <p:spPr>
          <a:xfrm>
            <a:off x="2618576" y="668638"/>
            <a:ext cx="6377940" cy="1293028"/>
          </a:xfrm>
        </p:spPr>
        <p:txBody>
          <a:bodyPr/>
          <a:lstStyle/>
          <a:p>
            <a:r>
              <a:rPr lang="en-US" dirty="0"/>
              <a:t>Operational Modes</a:t>
            </a:r>
            <a:endParaRPr dirty="0"/>
          </a:p>
        </p:txBody>
      </p:sp>
      <p:sp>
        <p:nvSpPr>
          <p:cNvPr id="3" name="Content Placeholder 2">
            <a:extLst>
              <a:ext uri="{FF2B5EF4-FFF2-40B4-BE49-F238E27FC236}">
                <a16:creationId xmlns:a16="http://schemas.microsoft.com/office/drawing/2014/main" id="{6F919C83-64C9-298E-AB54-F6962695F14B}"/>
              </a:ext>
            </a:extLst>
          </p:cNvPr>
          <p:cNvSpPr>
            <a:spLocks noGrp="1"/>
          </p:cNvSpPr>
          <p:nvPr>
            <p:ph idx="1"/>
          </p:nvPr>
        </p:nvSpPr>
        <p:spPr>
          <a:xfrm>
            <a:off x="147485" y="2089353"/>
            <a:ext cx="8681884" cy="4748982"/>
          </a:xfrm>
        </p:spPr>
        <p:txBody>
          <a:bodyPr>
            <a:normAutofit/>
          </a:bodyPr>
          <a:lstStyle/>
          <a:p>
            <a:r>
              <a:rPr lang="en-US" dirty="0"/>
              <a:t>There are two, thread and handler.</a:t>
            </a:r>
          </a:p>
          <a:p>
            <a:pPr lvl="1"/>
            <a:r>
              <a:rPr lang="en-US" dirty="0"/>
              <a:t>Thread – </a:t>
            </a:r>
          </a:p>
          <a:p>
            <a:pPr lvl="2"/>
            <a:r>
              <a:rPr lang="en-US" dirty="0"/>
              <a:t>This is the </a:t>
            </a:r>
            <a:r>
              <a:rPr lang="en-US" b="1" dirty="0"/>
              <a:t>normal execution mode</a:t>
            </a:r>
            <a:r>
              <a:rPr lang="en-US" dirty="0"/>
              <a:t> where application code runs (e.g. main(), background tasks, RTOS threads).</a:t>
            </a:r>
          </a:p>
          <a:p>
            <a:pPr lvl="2"/>
            <a:r>
              <a:rPr lang="en-US" dirty="0"/>
              <a:t>Code executes sequentially and can be </a:t>
            </a:r>
            <a:r>
              <a:rPr lang="en-US" b="1" dirty="0"/>
              <a:t>pre-empted by interrupts or exceptions</a:t>
            </a:r>
            <a:r>
              <a:rPr lang="en-US" dirty="0"/>
              <a:t>.</a:t>
            </a:r>
          </a:p>
          <a:p>
            <a:pPr lvl="2"/>
            <a:r>
              <a:rPr lang="en-US" dirty="0"/>
              <a:t>Thread mode can run as </a:t>
            </a:r>
            <a:r>
              <a:rPr lang="en-US" b="1" dirty="0"/>
              <a:t>privileged or unprivileged</a:t>
            </a:r>
            <a:r>
              <a:rPr lang="en-US" dirty="0"/>
              <a:t>, depending on system configuration.</a:t>
            </a:r>
          </a:p>
          <a:p>
            <a:pPr lvl="2"/>
            <a:r>
              <a:rPr lang="en-US" dirty="0"/>
              <a:t>It can use </a:t>
            </a:r>
            <a:r>
              <a:rPr lang="en-US" b="1" dirty="0"/>
              <a:t>either the MSP or the PSP</a:t>
            </a:r>
            <a:r>
              <a:rPr lang="en-US" dirty="0"/>
              <a:t> as its stack pointer.</a:t>
            </a:r>
          </a:p>
          <a:p>
            <a:pPr lvl="1"/>
            <a:r>
              <a:rPr lang="en-US" dirty="0"/>
              <a:t>Handler – </a:t>
            </a:r>
          </a:p>
          <a:p>
            <a:pPr lvl="2"/>
            <a:r>
              <a:rPr lang="en-US" dirty="0"/>
              <a:t>Entered automatically when an </a:t>
            </a:r>
            <a:r>
              <a:rPr lang="en-US" b="1" dirty="0"/>
              <a:t>exception or interrupt</a:t>
            </a:r>
            <a:r>
              <a:rPr lang="en-US" dirty="0"/>
              <a:t> occurs.</a:t>
            </a:r>
          </a:p>
          <a:p>
            <a:pPr lvl="2"/>
            <a:r>
              <a:rPr lang="en-US" dirty="0"/>
              <a:t>All </a:t>
            </a:r>
            <a:r>
              <a:rPr lang="en-US" b="1" dirty="0"/>
              <a:t>ISRs and fault handlers</a:t>
            </a:r>
            <a:r>
              <a:rPr lang="en-US" dirty="0"/>
              <a:t> execute in Handler mode.</a:t>
            </a:r>
          </a:p>
          <a:p>
            <a:pPr lvl="2"/>
            <a:r>
              <a:rPr lang="en-US" dirty="0"/>
              <a:t>Always runs in </a:t>
            </a:r>
            <a:r>
              <a:rPr lang="en-US" b="1" dirty="0"/>
              <a:t>privileged state</a:t>
            </a:r>
            <a:r>
              <a:rPr lang="en-US" dirty="0"/>
              <a:t> and always uses the </a:t>
            </a:r>
            <a:r>
              <a:rPr lang="en-US" b="1" dirty="0"/>
              <a:t>MSP</a:t>
            </a:r>
            <a:r>
              <a:rPr lang="en-US" dirty="0"/>
              <a:t>.</a:t>
            </a:r>
          </a:p>
          <a:p>
            <a:pPr lvl="2"/>
            <a:r>
              <a:rPr lang="en-US" dirty="0"/>
              <a:t>Entry and exit are </a:t>
            </a:r>
            <a:r>
              <a:rPr lang="en-US" b="1" dirty="0"/>
              <a:t>fully hardware-managed</a:t>
            </a:r>
            <a:r>
              <a:rPr lang="en-US" dirty="0"/>
              <a:t> (context save/restore).</a:t>
            </a:r>
            <a:br>
              <a:rPr lang="en-US" dirty="0"/>
            </a:br>
            <a:endParaRPr dirty="0"/>
          </a:p>
        </p:txBody>
      </p:sp>
    </p:spTree>
    <p:extLst>
      <p:ext uri="{BB962C8B-B14F-4D97-AF65-F5344CB8AC3E}">
        <p14:creationId xmlns:p14="http://schemas.microsoft.com/office/powerpoint/2010/main" val="286732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EB45C-3E27-534D-ECD0-C5DB6F233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A4913-0571-3933-D299-05CA4B46B516}"/>
              </a:ext>
            </a:extLst>
          </p:cNvPr>
          <p:cNvSpPr>
            <a:spLocks noGrp="1"/>
          </p:cNvSpPr>
          <p:nvPr>
            <p:ph type="title"/>
          </p:nvPr>
        </p:nvSpPr>
        <p:spPr>
          <a:xfrm>
            <a:off x="2555158" y="1032259"/>
            <a:ext cx="6377940" cy="1293028"/>
          </a:xfrm>
        </p:spPr>
        <p:txBody>
          <a:bodyPr/>
          <a:lstStyle/>
          <a:p>
            <a:r>
              <a:rPr lang="en-US" dirty="0"/>
              <a:t>Registers</a:t>
            </a:r>
            <a:endParaRPr dirty="0"/>
          </a:p>
        </p:txBody>
      </p:sp>
      <p:sp>
        <p:nvSpPr>
          <p:cNvPr id="3" name="Content Placeholder 2">
            <a:extLst>
              <a:ext uri="{FF2B5EF4-FFF2-40B4-BE49-F238E27FC236}">
                <a16:creationId xmlns:a16="http://schemas.microsoft.com/office/drawing/2014/main" id="{2C5E7656-4354-05CA-0DCF-045E29A03763}"/>
              </a:ext>
            </a:extLst>
          </p:cNvPr>
          <p:cNvSpPr>
            <a:spLocks noGrp="1"/>
          </p:cNvSpPr>
          <p:nvPr>
            <p:ph idx="1"/>
          </p:nvPr>
        </p:nvSpPr>
        <p:spPr>
          <a:xfrm>
            <a:off x="0" y="2846442"/>
            <a:ext cx="9144000" cy="3898532"/>
          </a:xfrm>
        </p:spPr>
        <p:txBody>
          <a:bodyPr>
            <a:normAutofit lnSpcReduction="10000"/>
          </a:bodyPr>
          <a:lstStyle/>
          <a:p>
            <a:r>
              <a:rPr lang="en-US" dirty="0"/>
              <a:t>There are </a:t>
            </a:r>
            <a:r>
              <a:rPr lang="pt-BR" dirty="0"/>
              <a:t>16 architectural registers: </a:t>
            </a:r>
            <a:r>
              <a:rPr lang="pt-BR" b="1" dirty="0"/>
              <a:t>R0 – R15</a:t>
            </a:r>
            <a:endParaRPr lang="en-US" dirty="0"/>
          </a:p>
          <a:p>
            <a:r>
              <a:rPr lang="en-US" b="1" dirty="0"/>
              <a:t>R0 – R12</a:t>
            </a:r>
            <a:r>
              <a:rPr lang="en-US" dirty="0"/>
              <a:t>: general-purpose registers</a:t>
            </a:r>
          </a:p>
          <a:p>
            <a:pPr lvl="1"/>
            <a:r>
              <a:rPr lang="en-US" dirty="0"/>
              <a:t>Hold data, variables, intermediate results</a:t>
            </a:r>
          </a:p>
          <a:p>
            <a:pPr lvl="1"/>
            <a:r>
              <a:rPr lang="en-US" dirty="0"/>
              <a:t>Primarily used by the compiler</a:t>
            </a:r>
          </a:p>
          <a:p>
            <a:r>
              <a:rPr lang="en-US" b="1" dirty="0"/>
              <a:t>R13 – R15</a:t>
            </a:r>
            <a:r>
              <a:rPr lang="en-US" dirty="0"/>
              <a:t>: special registers controlling execution flow.</a:t>
            </a:r>
          </a:p>
          <a:p>
            <a:pPr lvl="1"/>
            <a:r>
              <a:rPr lang="en-US" b="1" dirty="0"/>
              <a:t>R13 – Stack Pointer (SP)</a:t>
            </a:r>
            <a:r>
              <a:rPr lang="en-US" dirty="0"/>
              <a:t> Points to the current top of the stack.</a:t>
            </a:r>
          </a:p>
          <a:p>
            <a:pPr lvl="1"/>
            <a:r>
              <a:rPr lang="en-US" dirty="0"/>
              <a:t>R14 – Link Register (LR) Stores return address during function calls.</a:t>
            </a:r>
          </a:p>
          <a:p>
            <a:pPr lvl="1"/>
            <a:r>
              <a:rPr lang="en-US" dirty="0"/>
              <a:t>R15 – Program Counter (PC) Holds address of the next instruction to execute</a:t>
            </a:r>
          </a:p>
          <a:p>
            <a:r>
              <a:rPr lang="en-US" dirty="0"/>
              <a:t>Finally, the special Registers, namely the PSR, PRIMASK, FAULTMASK, BASEPRI and CONTROL register</a:t>
            </a:r>
          </a:p>
        </p:txBody>
      </p:sp>
    </p:spTree>
    <p:extLst>
      <p:ext uri="{BB962C8B-B14F-4D97-AF65-F5344CB8AC3E}">
        <p14:creationId xmlns:p14="http://schemas.microsoft.com/office/powerpoint/2010/main" val="10002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45" y="764373"/>
            <a:ext cx="7728155" cy="1293028"/>
          </a:xfrm>
        </p:spPr>
        <p:txBody>
          <a:bodyPr/>
          <a:lstStyle/>
          <a:p>
            <a:r>
              <a:rPr lang="en-US" dirty="0"/>
              <a:t>Stack and Stack Pointers</a:t>
            </a:r>
            <a:endParaRPr dirty="0"/>
          </a:p>
        </p:txBody>
      </p:sp>
      <p:sp>
        <p:nvSpPr>
          <p:cNvPr id="3" name="Content Placeholder 2"/>
          <p:cNvSpPr>
            <a:spLocks noGrp="1"/>
          </p:cNvSpPr>
          <p:nvPr>
            <p:ph idx="1"/>
          </p:nvPr>
        </p:nvSpPr>
        <p:spPr>
          <a:xfrm>
            <a:off x="0" y="2194560"/>
            <a:ext cx="9144000" cy="4069080"/>
          </a:xfrm>
        </p:spPr>
        <p:txBody>
          <a:bodyPr>
            <a:normAutofit/>
          </a:bodyPr>
          <a:lstStyle/>
          <a:p>
            <a:r>
              <a:rPr lang="en-US" dirty="0"/>
              <a:t>The Processor runs a FULL-DESCENDING STACK. When the processor pushes a new item onto the stack, it decrements the stack pointer and then writes the item to the new memory location.</a:t>
            </a:r>
          </a:p>
          <a:p>
            <a:r>
              <a:rPr lang="en-US" dirty="0"/>
              <a:t>There are 2 stack pointers, MSP and PSP.</a:t>
            </a:r>
          </a:p>
          <a:p>
            <a:r>
              <a:rPr lang="en-US" dirty="0"/>
              <a:t>The MSP is typically used for exception and interrupt handling.</a:t>
            </a:r>
          </a:p>
          <a:p>
            <a:r>
              <a:rPr lang="en-US" dirty="0"/>
              <a:t>The PSP is intended for application code, especially in RTOS-based systems.</a:t>
            </a:r>
          </a:p>
          <a:p>
            <a:r>
              <a:rPr lang="en-US" dirty="0"/>
              <a:t>For the software, there exists only one stack pointer, but the processor switches between these two, exposing the active pointer to the software.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CPU Architecture Matters</a:t>
            </a:r>
          </a:p>
        </p:txBody>
      </p:sp>
      <p:sp>
        <p:nvSpPr>
          <p:cNvPr id="3" name="Content Placeholder 2"/>
          <p:cNvSpPr>
            <a:spLocks noGrp="1"/>
          </p:cNvSpPr>
          <p:nvPr>
            <p:ph idx="1"/>
          </p:nvPr>
        </p:nvSpPr>
        <p:spPr/>
        <p:txBody>
          <a:bodyPr/>
          <a:lstStyle/>
          <a:p>
            <a:r>
              <a:rPr dirty="0"/>
              <a:t>Software runs on architectural guarantees</a:t>
            </a:r>
          </a:p>
          <a:p>
            <a:pPr lvl="1"/>
            <a:r>
              <a:rPr dirty="0"/>
              <a:t>Architecture defines timing, power, and behavior</a:t>
            </a:r>
          </a:p>
          <a:p>
            <a:pPr lvl="1"/>
            <a:r>
              <a:rPr dirty="0"/>
              <a:t>Bad assumptions lead to bugs and latency issue</a:t>
            </a:r>
            <a:r>
              <a:rPr lang="en-US" dirty="0"/>
              <a:t>s</a:t>
            </a:r>
          </a:p>
          <a:p>
            <a:endParaRPr lang="en-US" dirty="0"/>
          </a:p>
          <a:p>
            <a:r>
              <a:rPr lang="en-US" dirty="0"/>
              <a:t>Importability of software becomes a big issue, leading to the classic developer excuse – “Well, it worked on my machine!”</a:t>
            </a:r>
          </a:p>
          <a:p>
            <a:pPr marL="0" indent="0">
              <a:buNone/>
            </a:pPr>
            <a:endParaRPr lang="en-US" dirty="0"/>
          </a:p>
          <a:p>
            <a:r>
              <a:rPr lang="en-US" dirty="0"/>
              <a:t>There was and still is an innate need for standard architecture, and thus, 2 philosophies emerges.</a:t>
            </a:r>
          </a:p>
          <a:p>
            <a:pPr lvl="1"/>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dirty="0"/>
          </a:p>
        </p:txBody>
      </p:sp>
      <p:sp>
        <p:nvSpPr>
          <p:cNvPr id="3" name="Content Placeholder 2"/>
          <p:cNvSpPr>
            <a:spLocks noGrp="1"/>
          </p:cNvSpPr>
          <p:nvPr>
            <p:ph idx="1"/>
          </p:nvPr>
        </p:nvSpPr>
        <p:spPr/>
        <p:txBody>
          <a:bodyPr/>
          <a:lstStyle/>
          <a:p>
            <a:pPr marL="0" indent="0">
              <a:buNone/>
            </a:pPr>
            <a:r>
              <a:rPr lang="en-US" dirty="0">
                <a:hlinkClick r:id="rId2"/>
              </a:rPr>
              <a:t>https://sirinsoftware.com/blog/the-arm-processor-a-r-and-m-categories-and-their-specifics</a:t>
            </a:r>
            <a:endParaRPr lang="en-US" dirty="0"/>
          </a:p>
          <a:p>
            <a:pPr marL="0" indent="0">
              <a:buNone/>
            </a:pPr>
            <a:endParaRPr lang="en-US" dirty="0"/>
          </a:p>
          <a:p>
            <a:pPr marL="0" indent="0">
              <a:buNone/>
            </a:pPr>
            <a:r>
              <a:rPr lang="en-US" dirty="0">
                <a:hlinkClick r:id="rId3"/>
              </a:rPr>
              <a:t>https://en.wikipedia.org/wiki/Arm_Holdings</a:t>
            </a:r>
            <a:endParaRPr lang="en-US" dirty="0"/>
          </a:p>
          <a:p>
            <a:pPr marL="0" indent="0">
              <a:buNone/>
            </a:pPr>
            <a:endParaRPr lang="en-US" dirty="0"/>
          </a:p>
          <a:p>
            <a:pPr marL="0" indent="0">
              <a:buNone/>
            </a:pPr>
            <a:r>
              <a:rPr lang="en-US" dirty="0">
                <a:hlinkClick r:id="rId4"/>
              </a:rPr>
              <a:t>https://en.wikipedia.org/wiki/Reduced_instruction_set_computer</a:t>
            </a:r>
            <a:endParaRPr lang="en-US" dirty="0"/>
          </a:p>
          <a:p>
            <a:pPr marL="0" indent="0">
              <a:buNone/>
            </a:pPr>
            <a:endParaRPr lang="en-US" dirty="0"/>
          </a:p>
          <a:p>
            <a:pPr marL="0" indent="0">
              <a:buNone/>
            </a:pPr>
            <a:r>
              <a:rPr lang="en-US" dirty="0">
                <a:hlinkClick r:id="rId5"/>
              </a:rPr>
              <a:t>https://medium.com/@raihann.eu/thread-mode-and-handler-mode-in-arm-6e3c6ff4d7ca</a:t>
            </a:r>
            <a:endParaRPr lang="en-US" dirty="0"/>
          </a:p>
          <a:p>
            <a:pPr marL="0" indent="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What’s Next</a:t>
            </a:r>
          </a:p>
        </p:txBody>
      </p:sp>
      <p:sp>
        <p:nvSpPr>
          <p:cNvPr id="3" name="Content Placeholder 2"/>
          <p:cNvSpPr>
            <a:spLocks noGrp="1"/>
          </p:cNvSpPr>
          <p:nvPr>
            <p:ph idx="1"/>
          </p:nvPr>
        </p:nvSpPr>
        <p:spPr/>
        <p:txBody>
          <a:bodyPr/>
          <a:lstStyle/>
          <a:p>
            <a:r>
              <a:t>STM32 architecture</a:t>
            </a:r>
          </a:p>
          <a:p>
            <a:pPr lvl="1"/>
            <a:r>
              <a:t>Memory, clocks, and buses</a:t>
            </a:r>
          </a:p>
          <a:p>
            <a:pPr lvl="1"/>
            <a:r>
              <a:t>GPIO from scratch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RISC vs CISC – Big Picture</a:t>
            </a:r>
          </a:p>
        </p:txBody>
      </p:sp>
      <p:sp>
        <p:nvSpPr>
          <p:cNvPr id="3" name="Content Placeholder 2"/>
          <p:cNvSpPr>
            <a:spLocks noGrp="1"/>
          </p:cNvSpPr>
          <p:nvPr>
            <p:ph idx="1"/>
          </p:nvPr>
        </p:nvSpPr>
        <p:spPr/>
        <p:txBody>
          <a:bodyPr/>
          <a:lstStyle/>
          <a:p>
            <a:r>
              <a:rPr dirty="0"/>
              <a:t>CISC: complex, multi-operation instructions</a:t>
            </a:r>
            <a:endParaRPr lang="en-US" dirty="0"/>
          </a:p>
          <a:p>
            <a:pPr lvl="1"/>
            <a:r>
              <a:rPr lang="en-US" dirty="0"/>
              <a:t>Let the number of instructions be small, but let each instruction be bloated and bulky.</a:t>
            </a:r>
          </a:p>
          <a:p>
            <a:pPr lvl="1"/>
            <a:r>
              <a:rPr lang="en-US" dirty="0"/>
              <a:t>Let the code be small in size, but execute slower due to heavier instructions.</a:t>
            </a:r>
          </a:p>
          <a:p>
            <a:r>
              <a:rPr lang="en-US" dirty="0"/>
              <a:t>RISC: simple, predictable instructions</a:t>
            </a:r>
          </a:p>
          <a:p>
            <a:pPr lvl="1"/>
            <a:r>
              <a:rPr lang="en-US" dirty="0"/>
              <a:t>Let the number of instructions be large, but let each instruction be minimal and light.</a:t>
            </a:r>
          </a:p>
          <a:p>
            <a:pPr lvl="1"/>
            <a:r>
              <a:rPr lang="en-US" dirty="0"/>
              <a:t>Let the code be large(er) in size but execute faster, due to lighter instruction weight.</a:t>
            </a:r>
          </a:p>
          <a:p>
            <a:pPr marL="0" indent="0">
              <a:buNone/>
            </a:pPr>
            <a:endParaRPr lang="en-US" dirty="0"/>
          </a:p>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ARM = RISC at Scale</a:t>
            </a:r>
          </a:p>
        </p:txBody>
      </p:sp>
      <p:sp>
        <p:nvSpPr>
          <p:cNvPr id="3" name="Content Placeholder 2"/>
          <p:cNvSpPr>
            <a:spLocks noGrp="1"/>
          </p:cNvSpPr>
          <p:nvPr>
            <p:ph idx="1"/>
          </p:nvPr>
        </p:nvSpPr>
        <p:spPr/>
        <p:txBody>
          <a:bodyPr/>
          <a:lstStyle/>
          <a:p>
            <a:r>
              <a:rPr lang="en-US" dirty="0"/>
              <a:t>ARM (Acorn RISC Machines / Advanced RICS Machines) is an extension of the RISC philosophy.</a:t>
            </a:r>
            <a:br>
              <a:rPr lang="en-US" dirty="0"/>
            </a:br>
            <a:endParaRPr lang="en-US" dirty="0"/>
          </a:p>
          <a:p>
            <a:r>
              <a:rPr lang="en-US" dirty="0"/>
              <a:t>They don’t make anything. Instead, they </a:t>
            </a:r>
            <a:r>
              <a:rPr dirty="0"/>
              <a:t>design</a:t>
            </a:r>
            <a:r>
              <a:rPr lang="en-US" dirty="0"/>
              <a:t> </a:t>
            </a:r>
            <a:r>
              <a:rPr dirty="0"/>
              <a:t>CPU architectures</a:t>
            </a:r>
            <a:r>
              <a:rPr lang="en-US" dirty="0"/>
              <a:t> and sell the license to use them for literally any purpose imaginable.</a:t>
            </a:r>
          </a:p>
          <a:p>
            <a:endParaRPr lang="en-US" dirty="0"/>
          </a:p>
          <a:p>
            <a:r>
              <a:rPr dirty="0"/>
              <a:t>Used from microcontrollers to servers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One CPU Can’t Do Everything</a:t>
            </a:r>
          </a:p>
        </p:txBody>
      </p:sp>
      <p:sp>
        <p:nvSpPr>
          <p:cNvPr id="3" name="Content Placeholder 2"/>
          <p:cNvSpPr>
            <a:spLocks noGrp="1"/>
          </p:cNvSpPr>
          <p:nvPr>
            <p:ph idx="1"/>
          </p:nvPr>
        </p:nvSpPr>
        <p:spPr/>
        <p:txBody>
          <a:bodyPr>
            <a:normAutofit lnSpcReduction="10000"/>
          </a:bodyPr>
          <a:lstStyle/>
          <a:p>
            <a:r>
              <a:rPr dirty="0"/>
              <a:t>Different systems need different guarantees</a:t>
            </a:r>
            <a:r>
              <a:rPr lang="en-US" dirty="0"/>
              <a:t>.</a:t>
            </a:r>
          </a:p>
          <a:p>
            <a:endParaRPr lang="en-US" dirty="0"/>
          </a:p>
          <a:p>
            <a:r>
              <a:rPr lang="en-US" dirty="0"/>
              <a:t>You cannot control a RC car and a Formula One car with the same CPU, can you?</a:t>
            </a:r>
          </a:p>
          <a:p>
            <a:endParaRPr lang="en-US" dirty="0"/>
          </a:p>
          <a:p>
            <a:r>
              <a:rPr lang="en-US" dirty="0"/>
              <a:t>Some demand more </a:t>
            </a:r>
            <a:r>
              <a:rPr dirty="0"/>
              <a:t>Virtual memory, </a:t>
            </a:r>
            <a:r>
              <a:rPr lang="en-US" dirty="0"/>
              <a:t>some need more </a:t>
            </a:r>
            <a:r>
              <a:rPr dirty="0"/>
              <a:t>real-time</a:t>
            </a:r>
            <a:r>
              <a:rPr lang="en-US" dirty="0"/>
              <a:t> capability</a:t>
            </a:r>
            <a:r>
              <a:rPr dirty="0"/>
              <a:t>, </a:t>
            </a:r>
            <a:r>
              <a:rPr lang="en-US" dirty="0"/>
              <a:t>some demand </a:t>
            </a:r>
            <a:r>
              <a:rPr dirty="0"/>
              <a:t>ultra-low power</a:t>
            </a:r>
            <a:r>
              <a:rPr lang="en-US" dirty="0"/>
              <a:t> operation.</a:t>
            </a:r>
          </a:p>
          <a:p>
            <a:endParaRPr dirty="0"/>
          </a:p>
          <a:p>
            <a:r>
              <a:rPr dirty="0"/>
              <a:t>One architecture cannot optimize for all</a:t>
            </a:r>
            <a:r>
              <a:rPr lang="en-US" dirty="0"/>
              <a:t>! (Not everyone is Jacques Kallis)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ARM Cortex Families</a:t>
            </a:r>
          </a:p>
        </p:txBody>
      </p:sp>
      <p:sp>
        <p:nvSpPr>
          <p:cNvPr id="3" name="Content Placeholder 2"/>
          <p:cNvSpPr>
            <a:spLocks noGrp="1"/>
          </p:cNvSpPr>
          <p:nvPr>
            <p:ph idx="1"/>
          </p:nvPr>
        </p:nvSpPr>
        <p:spPr/>
        <p:txBody>
          <a:bodyPr/>
          <a:lstStyle/>
          <a:p>
            <a:r>
              <a:rPr dirty="0"/>
              <a:t>Cortex-A → Applications &amp; Operating Systems</a:t>
            </a:r>
            <a:endParaRPr lang="en-US" dirty="0"/>
          </a:p>
          <a:p>
            <a:pPr lvl="1"/>
            <a:r>
              <a:rPr lang="en-US" i="1" dirty="0"/>
              <a:t>The Tank</a:t>
            </a:r>
            <a:r>
              <a:rPr lang="en-US" dirty="0"/>
              <a:t> - the heavy hitter, built for brute-force compute and full OS stacks.</a:t>
            </a:r>
          </a:p>
          <a:p>
            <a:pPr lvl="1"/>
            <a:endParaRPr lang="en-US" dirty="0"/>
          </a:p>
          <a:p>
            <a:r>
              <a:rPr dirty="0"/>
              <a:t>Cortex-R → Real-time &amp; Safety</a:t>
            </a:r>
            <a:endParaRPr lang="en-US" dirty="0"/>
          </a:p>
          <a:p>
            <a:pPr lvl="1"/>
            <a:r>
              <a:rPr lang="en-US" i="1" dirty="0"/>
              <a:t>The Head-Master</a:t>
            </a:r>
            <a:r>
              <a:rPr lang="en-US" dirty="0"/>
              <a:t> - strict, disciplined, enforces timing and correctness.</a:t>
            </a:r>
          </a:p>
          <a:p>
            <a:pPr lvl="1"/>
            <a:endParaRPr lang="en-US" dirty="0"/>
          </a:p>
          <a:p>
            <a:r>
              <a:rPr dirty="0"/>
              <a:t>Cortex-M → Microcontrollers</a:t>
            </a:r>
            <a:endParaRPr lang="en-US" dirty="0"/>
          </a:p>
          <a:p>
            <a:pPr lvl="1"/>
            <a:r>
              <a:rPr lang="en-US" i="1" dirty="0"/>
              <a:t>The Swiss-Army Knife</a:t>
            </a:r>
            <a:r>
              <a:rPr lang="en-US" dirty="0"/>
              <a:t> - versatile, efficient, and designed to quietly do everything the system needs.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A0FDA6-8659-D593-85B7-1BE7E387270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4253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Cortex-A (High Level)</a:t>
            </a:r>
          </a:p>
        </p:txBody>
      </p:sp>
      <p:sp>
        <p:nvSpPr>
          <p:cNvPr id="3" name="Content Placeholder 2"/>
          <p:cNvSpPr>
            <a:spLocks noGrp="1"/>
          </p:cNvSpPr>
          <p:nvPr>
            <p:ph idx="1"/>
          </p:nvPr>
        </p:nvSpPr>
        <p:spPr/>
        <p:txBody>
          <a:bodyPr/>
          <a:lstStyle/>
          <a:p>
            <a:r>
              <a:rPr lang="en-US" dirty="0"/>
              <a:t>MMU with virtual memory and user/kernel separation</a:t>
            </a:r>
          </a:p>
          <a:p>
            <a:endParaRPr lang="en-US" dirty="0"/>
          </a:p>
          <a:p>
            <a:r>
              <a:rPr lang="en-US" dirty="0"/>
              <a:t>High throughput via caches, </a:t>
            </a:r>
            <a:r>
              <a:rPr lang="en-US" dirty="0" err="1"/>
              <a:t>OoO</a:t>
            </a:r>
            <a:r>
              <a:rPr lang="en-US" dirty="0"/>
              <a:t> execution, SIMD</a:t>
            </a:r>
          </a:p>
          <a:p>
            <a:endParaRPr lang="en-US" dirty="0"/>
          </a:p>
          <a:p>
            <a:r>
              <a:rPr lang="en-US" dirty="0"/>
              <a:t>Designed to run Linux / Android.</a:t>
            </a:r>
          </a:p>
          <a:p>
            <a:endParaRPr lang="en-US" dirty="0"/>
          </a:p>
          <a:p>
            <a:r>
              <a:rPr lang="en-US" dirty="0"/>
              <a:t>Used in phones, SBCs, networking gear, servers.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Cortex-R (High Level)</a:t>
            </a:r>
          </a:p>
        </p:txBody>
      </p:sp>
      <p:sp>
        <p:nvSpPr>
          <p:cNvPr id="3" name="Content Placeholder 2"/>
          <p:cNvSpPr>
            <a:spLocks noGrp="1"/>
          </p:cNvSpPr>
          <p:nvPr>
            <p:ph idx="1"/>
          </p:nvPr>
        </p:nvSpPr>
        <p:spPr/>
        <p:txBody>
          <a:bodyPr/>
          <a:lstStyle/>
          <a:p>
            <a:r>
              <a:rPr lang="en-US" dirty="0"/>
              <a:t>Deterministic execution with bounded </a:t>
            </a:r>
            <a:r>
              <a:rPr lang="en-US" dirty="0" err="1"/>
              <a:t>latency</a:t>
            </a:r>
            <a:r>
              <a:rPr dirty="0" err="1"/>
              <a:t>Hard</a:t>
            </a:r>
            <a:r>
              <a:rPr dirty="0"/>
              <a:t> real-time guarantees</a:t>
            </a:r>
            <a:endParaRPr lang="en-US" dirty="0"/>
          </a:p>
          <a:p>
            <a:endParaRPr lang="en-US" dirty="0"/>
          </a:p>
          <a:p>
            <a:r>
              <a:rPr lang="en-US" dirty="0"/>
              <a:t>Hard real-time guarantees and fast interrupt response.</a:t>
            </a:r>
          </a:p>
          <a:p>
            <a:endParaRPr lang="en-US" dirty="0"/>
          </a:p>
          <a:p>
            <a:r>
              <a:rPr lang="en-US" dirty="0"/>
              <a:t>Safety features: ECC, lock-step, fault detection.</a:t>
            </a:r>
          </a:p>
          <a:p>
            <a:endParaRPr lang="en-US" dirty="0"/>
          </a:p>
          <a:p>
            <a:r>
              <a:rPr lang="en-US" dirty="0"/>
              <a:t>Used in automotive, storage, and industrial control.</a:t>
            </a:r>
            <a:endParaRPr dirty="0"/>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46</TotalTime>
  <Words>1212</Words>
  <Application>Microsoft Office PowerPoint</Application>
  <PresentationFormat>On-screen Show (4:3)</PresentationFormat>
  <Paragraphs>136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Vapor Trail</vt:lpstr>
      <vt:lpstr>ARM Cortex-M &amp; STM32 Foundations</vt:lpstr>
      <vt:lpstr>Why CPU Architecture Matters</vt:lpstr>
      <vt:lpstr>RISC vs CISC – Big Picture</vt:lpstr>
      <vt:lpstr>ARM = RISC at Scale</vt:lpstr>
      <vt:lpstr>Why One CPU Can’t Do Everything</vt:lpstr>
      <vt:lpstr>ARM Cortex Families</vt:lpstr>
      <vt:lpstr>PowerPoint Presentation</vt:lpstr>
      <vt:lpstr>Cortex-A (High Level)</vt:lpstr>
      <vt:lpstr>Cortex-R (High Level)</vt:lpstr>
      <vt:lpstr>Cortex-M (High Level)</vt:lpstr>
      <vt:lpstr>Why Cortex-M Dominates MCUs</vt:lpstr>
      <vt:lpstr>Cortex-M4 in One Slide</vt:lpstr>
      <vt:lpstr>Pipeline Concept</vt:lpstr>
      <vt:lpstr>Interrupt Philosophy</vt:lpstr>
      <vt:lpstr>MCU ≠ CPU</vt:lpstr>
      <vt:lpstr>Programmer’s Model</vt:lpstr>
      <vt:lpstr>Operational Modes</vt:lpstr>
      <vt:lpstr>Registers</vt:lpstr>
      <vt:lpstr>Stack and Stack Pointers</vt:lpstr>
      <vt:lpstr>References</vt:lpstr>
      <vt:lpstr>What’s Next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Kshitij Vaze</cp:lastModifiedBy>
  <cp:revision>10</cp:revision>
  <dcterms:created xsi:type="dcterms:W3CDTF">2013-01-27T09:14:16Z</dcterms:created>
  <dcterms:modified xsi:type="dcterms:W3CDTF">2026-01-26T06:46:56Z</dcterms:modified>
  <cp:category/>
</cp:coreProperties>
</file>