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86" r:id="rId17"/>
    <p:sldId id="275" r:id="rId18"/>
    <p:sldId id="276" r:id="rId19"/>
    <p:sldId id="285" r:id="rId20"/>
    <p:sldId id="277" r:id="rId21"/>
    <p:sldId id="284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4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5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3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3344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1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8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8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5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7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8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1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06-Feb-26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0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86" y="1052052"/>
            <a:ext cx="8362827" cy="1703440"/>
          </a:xfrm>
        </p:spPr>
        <p:txBody>
          <a:bodyPr>
            <a:normAutofit fontScale="90000"/>
          </a:bodyPr>
          <a:lstStyle/>
          <a:p>
            <a:pPr algn="ctr"/>
            <a:r>
              <a:rPr dirty="0"/>
              <a:t>Lecture 2 – STM32F40xx Architecture and Clock / Bus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102" y="3659567"/>
            <a:ext cx="5609795" cy="1234440"/>
          </a:xfrm>
        </p:spPr>
        <p:txBody>
          <a:bodyPr/>
          <a:lstStyle/>
          <a:p>
            <a:r>
              <a:rPr dirty="0"/>
              <a:t>From Cortex‑M4 architecture to real silicon</a:t>
            </a:r>
          </a:p>
          <a:p>
            <a:r>
              <a:rPr dirty="0"/>
              <a:t>Focus: STM32F407 / STM32F417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Direct Memory Access</a:t>
            </a:r>
            <a:r>
              <a:rPr lang="en-US" dirty="0"/>
              <a:t>, since some data needs to be sent asap. </a:t>
            </a:r>
            <a:endParaRPr dirty="0"/>
          </a:p>
          <a:p>
            <a:r>
              <a:rPr dirty="0"/>
              <a:t>Transfers without CPU</a:t>
            </a:r>
            <a:r>
              <a:rPr lang="en-US" dirty="0"/>
              <a:t>, and is handled by a special DMA controller. </a:t>
            </a:r>
            <a:endParaRPr dirty="0"/>
          </a:p>
          <a:p>
            <a:r>
              <a:rPr dirty="0"/>
              <a:t>Reduces latency </a:t>
            </a:r>
            <a:r>
              <a:rPr lang="en-US" dirty="0"/>
              <a:t>of transmission and reception of data, </a:t>
            </a:r>
            <a:r>
              <a:rPr dirty="0"/>
              <a:t>and </a:t>
            </a:r>
            <a:r>
              <a:rPr lang="en-US" dirty="0"/>
              <a:t>the processing </a:t>
            </a:r>
            <a:r>
              <a:rPr dirty="0"/>
              <a:t>load</a:t>
            </a:r>
            <a:r>
              <a:rPr lang="en-US" dirty="0"/>
              <a:t> on the CPU.</a:t>
            </a:r>
          </a:p>
          <a:p>
            <a:r>
              <a:rPr lang="en-US" dirty="0"/>
              <a:t>DMA can be performed by particular peripherals, and to/from the main memory as well. </a:t>
            </a:r>
          </a:p>
          <a:p>
            <a:r>
              <a:rPr lang="en-US" dirty="0"/>
              <a:t>In the case of multiple DMA requests, there is an in-built arbitration algorithm for handling the same.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854" y="498453"/>
            <a:ext cx="6377940" cy="1293028"/>
          </a:xfrm>
        </p:spPr>
        <p:txBody>
          <a:bodyPr/>
          <a:lstStyle/>
          <a:p>
            <a:r>
              <a:rPr dirty="0"/>
              <a:t>GPIOs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6" y="1769807"/>
            <a:ext cx="9021588" cy="47883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GPIOs act as the intermediary between the processor and the external world.</a:t>
            </a:r>
          </a:p>
          <a:p>
            <a:r>
              <a:rPr lang="en-US" dirty="0"/>
              <a:t>Present as physical pins on the MCU / development board</a:t>
            </a:r>
          </a:p>
          <a:p>
            <a:r>
              <a:rPr lang="en-US" dirty="0"/>
              <a:t>Without GPIOs, the processor cannot sense or affect its environment</a:t>
            </a:r>
          </a:p>
          <a:p>
            <a:r>
              <a:rPr lang="en-US" dirty="0"/>
              <a:t>GPIO pins have no predefined function </a:t>
            </a:r>
          </a:p>
          <a:p>
            <a:pPr lvl="1"/>
            <a:r>
              <a:rPr lang="en-US" dirty="0"/>
              <a:t>Behavior is fully configured by the user.</a:t>
            </a:r>
          </a:p>
          <a:p>
            <a:r>
              <a:rPr lang="en-US" dirty="0"/>
              <a:t>Each pin has defined logic level limits (typically 3.3 V or 5 V) – and exceeding limits may permanently damage the pin.</a:t>
            </a:r>
          </a:p>
          <a:p>
            <a:r>
              <a:rPr lang="en-US" dirty="0"/>
              <a:t>Some GPIO pins support Alternate Functions (AF)</a:t>
            </a:r>
          </a:p>
          <a:p>
            <a:pPr lvl="1"/>
            <a:r>
              <a:rPr lang="en-US" dirty="0"/>
              <a:t>One pin can serve multiple peripheral roles</a:t>
            </a:r>
          </a:p>
          <a:p>
            <a:pPr lvl="1"/>
            <a:r>
              <a:rPr lang="en-US" dirty="0"/>
              <a:t>Function selection is software-configurable</a:t>
            </a:r>
          </a:p>
          <a:p>
            <a:pPr lvl="1"/>
            <a:r>
              <a:rPr lang="en-US" dirty="0"/>
              <a:t>Necessary due to limited physical pin count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0295" y="91643"/>
            <a:ext cx="1863705" cy="1005433"/>
          </a:xfrm>
        </p:spPr>
        <p:txBody>
          <a:bodyPr/>
          <a:lstStyle/>
          <a:p>
            <a:r>
              <a:rPr dirty="0"/>
              <a:t>Timers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076"/>
            <a:ext cx="9144000" cy="57609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Timers are dedicated hardware blocks inside a microcontroller, with a simple function - count up or down based on configuration.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An 8-bit timer counts from 0 to 255</a:t>
            </a:r>
          </a:p>
          <a:p>
            <a:pPr lvl="1"/>
            <a:r>
              <a:rPr lang="en-US" dirty="0"/>
              <a:t>On reaching the maximum value, it rolls over and starts again.</a:t>
            </a:r>
          </a:p>
          <a:p>
            <a:r>
              <a:rPr lang="en-US" dirty="0"/>
              <a:t>Timer behavior is configurable using control registers:</a:t>
            </a:r>
          </a:p>
          <a:p>
            <a:pPr lvl="1"/>
            <a:r>
              <a:rPr lang="en-US" dirty="0"/>
              <a:t>Counting direction</a:t>
            </a:r>
          </a:p>
          <a:p>
            <a:pPr lvl="1"/>
            <a:r>
              <a:rPr lang="en-US" dirty="0"/>
              <a:t>Maximum count value (auto-reload)</a:t>
            </a:r>
          </a:p>
          <a:p>
            <a:pPr lvl="1"/>
            <a:r>
              <a:rPr lang="en-US" dirty="0"/>
              <a:t>Event actions on rollover</a:t>
            </a:r>
          </a:p>
          <a:p>
            <a:r>
              <a:rPr lang="en-US" dirty="0"/>
              <a:t>Timers can interact with other hardware automatically, without CPU involvement.</a:t>
            </a:r>
          </a:p>
          <a:p>
            <a:r>
              <a:rPr lang="en-US" dirty="0"/>
              <a:t>Common Timer Functions</a:t>
            </a:r>
          </a:p>
          <a:p>
            <a:pPr lvl="1"/>
            <a:r>
              <a:rPr lang="en-US" dirty="0"/>
              <a:t>Output Compare (OC)</a:t>
            </a:r>
          </a:p>
          <a:p>
            <a:pPr lvl="2"/>
            <a:r>
              <a:rPr lang="en-US" dirty="0"/>
              <a:t>Toggles or sets a pin when the timer reaches a specified value</a:t>
            </a:r>
          </a:p>
          <a:p>
            <a:pPr lvl="1"/>
            <a:r>
              <a:rPr lang="en-US" dirty="0"/>
              <a:t>Input Capture (IC)</a:t>
            </a:r>
          </a:p>
          <a:p>
            <a:pPr lvl="2"/>
            <a:r>
              <a:rPr lang="en-US" dirty="0"/>
              <a:t>Measures time between external events by capturing timer count</a:t>
            </a:r>
          </a:p>
          <a:p>
            <a:pPr lvl="1"/>
            <a:r>
              <a:rPr lang="en-US" dirty="0"/>
              <a:t>Pulse Width Modulation (PWM)</a:t>
            </a:r>
          </a:p>
          <a:p>
            <a:pPr lvl="2"/>
            <a:r>
              <a:rPr lang="en-US" dirty="0"/>
              <a:t>Generates a periodic signal with configurable duty cycle</a:t>
            </a:r>
          </a:p>
          <a:p>
            <a:pPr lvl="2"/>
            <a:r>
              <a:rPr lang="en-US" dirty="0"/>
              <a:t>Used to control power, speed, or intensity of external devices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164" y="213766"/>
            <a:ext cx="6377940" cy="1293028"/>
          </a:xfrm>
        </p:spPr>
        <p:txBody>
          <a:bodyPr/>
          <a:lstStyle/>
          <a:p>
            <a:r>
              <a:rPr dirty="0"/>
              <a:t>Interrupts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644446"/>
            <a:ext cx="7955280" cy="4756846"/>
          </a:xfrm>
        </p:spPr>
        <p:txBody>
          <a:bodyPr>
            <a:normAutofit/>
          </a:bodyPr>
          <a:lstStyle/>
          <a:p>
            <a:r>
              <a:rPr lang="en-US" dirty="0"/>
              <a:t>They are special high-priority signals that can preempt normal MCU execution.</a:t>
            </a:r>
          </a:p>
          <a:p>
            <a:endParaRPr lang="en-US" dirty="0"/>
          </a:p>
          <a:p>
            <a:r>
              <a:rPr lang="en-US" dirty="0"/>
              <a:t>They allow the system to respond immediately to important events.</a:t>
            </a:r>
          </a:p>
          <a:p>
            <a:endParaRPr lang="en-US" dirty="0"/>
          </a:p>
          <a:p>
            <a:r>
              <a:rPr lang="en-US" dirty="0"/>
              <a:t>Interrupt priority enables critical signals to be handled before less important ones.</a:t>
            </a:r>
          </a:p>
          <a:p>
            <a:endParaRPr lang="en-US" dirty="0"/>
          </a:p>
          <a:p>
            <a:r>
              <a:rPr lang="en-US" dirty="0"/>
              <a:t>Essential for system stability and real-time behavior (e.g., safety-critical events over cosmetic actions).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171" y="117859"/>
            <a:ext cx="6377940" cy="1293028"/>
          </a:xfrm>
        </p:spPr>
        <p:txBody>
          <a:bodyPr/>
          <a:lstStyle/>
          <a:p>
            <a:r>
              <a:rPr dirty="0"/>
              <a:t>NVIC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3497"/>
            <a:ext cx="9144000" cy="5186644"/>
          </a:xfrm>
        </p:spPr>
        <p:txBody>
          <a:bodyPr>
            <a:normAutofit fontScale="92500"/>
          </a:bodyPr>
          <a:lstStyle/>
          <a:p>
            <a:r>
              <a:rPr lang="en-US" dirty="0"/>
              <a:t>Dedicated hardware block that manages interrupt delivery to the CPU</a:t>
            </a:r>
          </a:p>
          <a:p>
            <a:r>
              <a:rPr lang="en-US" dirty="0"/>
              <a:t>Responsible for:</a:t>
            </a:r>
          </a:p>
          <a:p>
            <a:pPr lvl="1"/>
            <a:r>
              <a:rPr lang="en-US" dirty="0"/>
              <a:t>Accepting interrupts</a:t>
            </a:r>
          </a:p>
          <a:p>
            <a:pPr lvl="1"/>
            <a:r>
              <a:rPr lang="en-US" dirty="0"/>
              <a:t>Assigning priorities</a:t>
            </a:r>
          </a:p>
          <a:p>
            <a:pPr lvl="1"/>
            <a:r>
              <a:rPr lang="en-US" dirty="0"/>
              <a:t>Servicing and nesting interrupts</a:t>
            </a:r>
          </a:p>
          <a:p>
            <a:r>
              <a:rPr lang="en-US" dirty="0"/>
              <a:t>Supports 82–91 maskable interrupt channels (excluding 16 core exceptions)</a:t>
            </a:r>
          </a:p>
          <a:p>
            <a:r>
              <a:rPr lang="en-US" dirty="0"/>
              <a:t>Each interrupt has 16 programmable priority levels (4-bit priority field)</a:t>
            </a:r>
          </a:p>
          <a:p>
            <a:r>
              <a:rPr lang="en-US" dirty="0"/>
              <a:t>Designed for very low-latency exception handling</a:t>
            </a:r>
          </a:p>
          <a:p>
            <a:r>
              <a:rPr lang="en-US" dirty="0"/>
              <a:t>Integrates with power management (sleep / wake behavior)</a:t>
            </a:r>
          </a:p>
          <a:p>
            <a:r>
              <a:rPr lang="en-US" dirty="0"/>
              <a:t>Allows firmware to enable, disable, prioritize, and nest interrupts</a:t>
            </a:r>
          </a:p>
          <a:p>
            <a:r>
              <a:rPr lang="en-US" dirty="0"/>
              <a:t>Eliminates constant polling by letting hardware decide CPU ownership</a:t>
            </a:r>
          </a:p>
          <a:p>
            <a:r>
              <a:rPr lang="en-US" dirty="0"/>
              <a:t>Enables fast, predictable real-time response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7548" y="427703"/>
            <a:ext cx="1116452" cy="1293028"/>
          </a:xfrm>
        </p:spPr>
        <p:txBody>
          <a:bodyPr/>
          <a:lstStyle/>
          <a:p>
            <a:r>
              <a:rPr dirty="0"/>
              <a:t>EXTI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76284"/>
            <a:ext cx="9144000" cy="4454013"/>
          </a:xfrm>
        </p:spPr>
        <p:txBody>
          <a:bodyPr/>
          <a:lstStyle/>
          <a:p>
            <a:r>
              <a:rPr lang="en-US" dirty="0"/>
              <a:t>External signals do not connect directly to the NVIC</a:t>
            </a:r>
          </a:p>
          <a:p>
            <a:r>
              <a:rPr lang="en-US" dirty="0"/>
              <a:t>A dedicated hardware block, EXTI, handles external interrupt sources. </a:t>
            </a:r>
            <a:endParaRPr dirty="0"/>
          </a:p>
          <a:p>
            <a:r>
              <a:rPr lang="en-US" dirty="0"/>
              <a:t>EXTI:</a:t>
            </a:r>
          </a:p>
          <a:p>
            <a:r>
              <a:rPr lang="en-US" dirty="0"/>
              <a:t>Receives external signals</a:t>
            </a:r>
          </a:p>
          <a:p>
            <a:r>
              <a:rPr lang="en-US" dirty="0"/>
              <a:t>Detects edges or signal levels</a:t>
            </a:r>
          </a:p>
          <a:p>
            <a:r>
              <a:rPr lang="en-US" dirty="0"/>
              <a:t>Converts them into interrupt requests or events</a:t>
            </a:r>
          </a:p>
          <a:p>
            <a:r>
              <a:rPr lang="en-US" dirty="0"/>
              <a:t>EXTI decides whether a signal is allowed to generate an interrupt</a:t>
            </a:r>
          </a:p>
          <a:p>
            <a:r>
              <a:rPr lang="en-US" dirty="0"/>
              <a:t>NVIC decides which interrupt gets serviced first.</a:t>
            </a:r>
          </a:p>
          <a:p>
            <a:r>
              <a:rPr lang="en-US" dirty="0"/>
              <a:t>EXTI uses lines, while NVIC uses channels - Multiple EXTI lines may map to a single NVIC channel.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505604-EBBD-1043-C319-97E64B656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79453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060" y="714762"/>
            <a:ext cx="6377940" cy="1293028"/>
          </a:xfrm>
        </p:spPr>
        <p:txBody>
          <a:bodyPr/>
          <a:lstStyle/>
          <a:p>
            <a:r>
              <a:rPr dirty="0"/>
              <a:t>Clocks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23768"/>
            <a:ext cx="9144000" cy="4734232"/>
          </a:xfrm>
        </p:spPr>
        <p:txBody>
          <a:bodyPr>
            <a:normAutofit/>
          </a:bodyPr>
          <a:lstStyle/>
          <a:p>
            <a:r>
              <a:rPr lang="en-US" dirty="0"/>
              <a:t>Clocks act as the power and timing sources for the microcontroller</a:t>
            </a:r>
          </a:p>
          <a:p>
            <a:r>
              <a:rPr lang="en-US" dirty="0"/>
              <a:t>They determine when does an operation get executed, and at what speed does it execute.</a:t>
            </a:r>
          </a:p>
          <a:p>
            <a:r>
              <a:rPr lang="en-US" dirty="0"/>
              <a:t>Every action inside the MCU is synchronized to a clock signal</a:t>
            </a:r>
          </a:p>
          <a:p>
            <a:r>
              <a:rPr lang="en-US" dirty="0"/>
              <a:t>Clocks control the overall speed and behavior of the system.</a:t>
            </a:r>
          </a:p>
          <a:p>
            <a:r>
              <a:rPr lang="en-US" dirty="0"/>
              <a:t>Clock signals are typically generated using crystal oscillators</a:t>
            </a:r>
          </a:p>
          <a:p>
            <a:r>
              <a:rPr lang="en-US" dirty="0"/>
              <a:t>Crystals rely on piezoelectricity:</a:t>
            </a:r>
          </a:p>
          <a:p>
            <a:pPr lvl="1"/>
            <a:r>
              <a:rPr lang="en-US" dirty="0"/>
              <a:t>Applied voltage causes mechanical vibration</a:t>
            </a:r>
          </a:p>
          <a:p>
            <a:pPr lvl="1"/>
            <a:r>
              <a:rPr lang="en-US" dirty="0"/>
              <a:t>Vibration occurs at a precise resonant frequency</a:t>
            </a:r>
          </a:p>
          <a:p>
            <a:r>
              <a:rPr lang="en-US" dirty="0"/>
              <a:t>A feedback circuit sustains oscillation, producing a stable and accurate clock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293" y="7289"/>
            <a:ext cx="6377940" cy="1293028"/>
          </a:xfrm>
        </p:spPr>
        <p:txBody>
          <a:bodyPr/>
          <a:lstStyle/>
          <a:p>
            <a:r>
              <a:rPr dirty="0"/>
              <a:t>Clock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7" y="1229032"/>
            <a:ext cx="9026013" cy="5621679"/>
          </a:xfrm>
        </p:spPr>
        <p:txBody>
          <a:bodyPr>
            <a:normAutofit fontScale="92500" lnSpcReduction="20000"/>
          </a:bodyPr>
          <a:lstStyle/>
          <a:p>
            <a:r>
              <a:rPr dirty="0"/>
              <a:t>HSE</a:t>
            </a:r>
            <a:r>
              <a:rPr lang="en-US" dirty="0"/>
              <a:t> – </a:t>
            </a:r>
          </a:p>
          <a:p>
            <a:pPr lvl="1"/>
            <a:r>
              <a:rPr lang="en-US" dirty="0"/>
              <a:t>Generated using an external crystal/ceramic resonator or an external clock signal.</a:t>
            </a:r>
          </a:p>
          <a:p>
            <a:pPr lvl="1"/>
            <a:r>
              <a:rPr lang="en-US" dirty="0"/>
              <a:t>Provides high accuracy for the main system clock</a:t>
            </a:r>
          </a:p>
          <a:p>
            <a:endParaRPr lang="en-US" dirty="0"/>
          </a:p>
          <a:p>
            <a:r>
              <a:rPr dirty="0"/>
              <a:t>H</a:t>
            </a:r>
            <a:r>
              <a:rPr lang="en-US" dirty="0"/>
              <a:t>SI –</a:t>
            </a:r>
          </a:p>
          <a:p>
            <a:pPr lvl="1"/>
            <a:r>
              <a:rPr lang="en-US" dirty="0"/>
              <a:t>Generated using an internal 16 MHz RC oscillator</a:t>
            </a:r>
          </a:p>
          <a:p>
            <a:pPr lvl="1"/>
            <a:r>
              <a:rPr lang="en-US" dirty="0"/>
              <a:t>Can be used directly as system clock or as PLL input</a:t>
            </a:r>
          </a:p>
          <a:p>
            <a:pPr lvl="1"/>
            <a:r>
              <a:rPr lang="en-US" dirty="0"/>
              <a:t>Fast startup and no external components, but lower accuracy than HSE</a:t>
            </a:r>
            <a:endParaRPr dirty="0"/>
          </a:p>
          <a:p>
            <a:endParaRPr lang="en-US" dirty="0"/>
          </a:p>
          <a:p>
            <a:r>
              <a:rPr dirty="0"/>
              <a:t>LSE</a:t>
            </a:r>
            <a:r>
              <a:rPr lang="en-US" dirty="0"/>
              <a:t> – </a:t>
            </a:r>
          </a:p>
          <a:p>
            <a:pPr lvl="1"/>
            <a:r>
              <a:rPr lang="en-US" dirty="0"/>
              <a:t>Generated using a 32.768 kHz external crystal</a:t>
            </a:r>
          </a:p>
          <a:p>
            <a:pPr lvl="1"/>
            <a:r>
              <a:rPr lang="en-US" dirty="0"/>
              <a:t>Highly accurate, low-power clock for RTC and calendar functions</a:t>
            </a:r>
          </a:p>
          <a:p>
            <a:endParaRPr lang="en-US" dirty="0"/>
          </a:p>
          <a:p>
            <a:r>
              <a:rPr dirty="0"/>
              <a:t>LSI</a:t>
            </a:r>
            <a:r>
              <a:rPr lang="en-US" dirty="0"/>
              <a:t> – </a:t>
            </a:r>
          </a:p>
          <a:p>
            <a:pPr lvl="1"/>
            <a:r>
              <a:rPr lang="en-US" dirty="0"/>
              <a:t>Generated using an internal RC oscillator (~32.78 kHz)</a:t>
            </a:r>
          </a:p>
          <a:p>
            <a:pPr lvl="1"/>
            <a:r>
              <a:rPr lang="en-US" dirty="0"/>
              <a:t>Used for independent watchdog (IWDG) and auto-wakeup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A9F2CE-08C7-F60A-AD5F-7CC996468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1235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983" y="-169692"/>
            <a:ext cx="6377940" cy="1293028"/>
          </a:xfrm>
        </p:spPr>
        <p:txBody>
          <a:bodyPr/>
          <a:lstStyle/>
          <a:p>
            <a:r>
              <a:rPr dirty="0"/>
              <a:t>STM32F407/417 – </a:t>
            </a:r>
            <a:r>
              <a:rPr lang="en-US" dirty="0"/>
              <a:t>Stats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8697"/>
            <a:ext cx="9144000" cy="560930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From Cortex-M4 Architecture to STM32F407 Silicon</a:t>
            </a:r>
          </a:p>
          <a:p>
            <a:r>
              <a:rPr lang="en-US" dirty="0"/>
              <a:t>Focus MCU: </a:t>
            </a:r>
            <a:r>
              <a:rPr lang="en-US" b="1" dirty="0"/>
              <a:t>STM32F407 / STM32F417</a:t>
            </a:r>
            <a:endParaRPr lang="en-US" dirty="0"/>
          </a:p>
          <a:p>
            <a:r>
              <a:rPr lang="en-US" dirty="0"/>
              <a:t>Cortex-M4 with FPU running up to </a:t>
            </a:r>
            <a:r>
              <a:rPr lang="en-US" b="1" dirty="0"/>
              <a:t>168 MHz</a:t>
            </a:r>
            <a:endParaRPr lang="en-US" dirty="0"/>
          </a:p>
          <a:p>
            <a:r>
              <a:rPr lang="en-US" dirty="0"/>
              <a:t>Designed for </a:t>
            </a:r>
            <a:r>
              <a:rPr lang="en-US" b="1" dirty="0"/>
              <a:t>medical, industrial, and consumer</a:t>
            </a:r>
            <a:r>
              <a:rPr lang="en-US" dirty="0"/>
              <a:t> applications</a:t>
            </a:r>
          </a:p>
          <a:p>
            <a:r>
              <a:rPr lang="en-US" dirty="0"/>
              <a:t>High performance:</a:t>
            </a:r>
          </a:p>
          <a:p>
            <a:pPr lvl="1"/>
            <a:r>
              <a:rPr lang="en-US" b="1" dirty="0"/>
              <a:t>210 DMIPS / 566 CoreMark</a:t>
            </a:r>
            <a:endParaRPr lang="en-US" dirty="0"/>
          </a:p>
          <a:p>
            <a:pPr lvl="1"/>
            <a:r>
              <a:rPr lang="en-US" dirty="0"/>
              <a:t>0-wait Flash execution using </a:t>
            </a:r>
            <a:r>
              <a:rPr lang="en-US" b="1" dirty="0"/>
              <a:t>ART accelerator</a:t>
            </a:r>
            <a:endParaRPr lang="en-US" dirty="0"/>
          </a:p>
          <a:p>
            <a:pPr lvl="1"/>
            <a:r>
              <a:rPr lang="en-US" dirty="0"/>
              <a:t>DSP + FPU support</a:t>
            </a:r>
          </a:p>
          <a:p>
            <a:r>
              <a:rPr lang="en-US" dirty="0"/>
              <a:t>Power-efficient:</a:t>
            </a:r>
          </a:p>
          <a:p>
            <a:pPr lvl="1"/>
            <a:r>
              <a:rPr lang="en-US" dirty="0"/>
              <a:t>~</a:t>
            </a:r>
            <a:r>
              <a:rPr lang="en-US" b="1" dirty="0"/>
              <a:t>238 µA/MHz</a:t>
            </a:r>
            <a:r>
              <a:rPr lang="en-US" dirty="0"/>
              <a:t> at 168 MHz (90 nm process, dynamic scaling)</a:t>
            </a:r>
          </a:p>
          <a:p>
            <a:r>
              <a:rPr lang="en-US" dirty="0"/>
              <a:t>Rich on-chip peripherals:</a:t>
            </a:r>
          </a:p>
          <a:p>
            <a:pPr lvl="1"/>
            <a:r>
              <a:rPr lang="en-US" dirty="0"/>
              <a:t>Ethernet MAC, USB OTG (HS/FS), Camera interface</a:t>
            </a:r>
          </a:p>
          <a:p>
            <a:pPr lvl="1"/>
            <a:r>
              <a:rPr lang="en-US" dirty="0"/>
              <a:t>Audio PLL + I²S</a:t>
            </a:r>
          </a:p>
          <a:p>
            <a:pPr lvl="1"/>
            <a:r>
              <a:rPr lang="en-US" dirty="0"/>
              <a:t>USART, SPI, I²C, CAN, SDIO</a:t>
            </a:r>
          </a:p>
          <a:p>
            <a:pPr lvl="1"/>
            <a:r>
              <a:rPr lang="en-US" dirty="0"/>
              <a:t>ADCs, DACs, Timers</a:t>
            </a:r>
          </a:p>
          <a:p>
            <a:pPr lvl="1"/>
            <a:r>
              <a:rPr lang="en-US" dirty="0"/>
              <a:t>FSMC for external memory</a:t>
            </a:r>
          </a:p>
          <a:p>
            <a:r>
              <a:rPr lang="en-US" dirty="0"/>
              <a:t>Integrated memory options:</a:t>
            </a:r>
          </a:p>
          <a:p>
            <a:pPr lvl="1"/>
            <a:r>
              <a:rPr lang="en-US" b="1" dirty="0"/>
              <a:t>512 KB–1 MB Flash</a:t>
            </a:r>
            <a:r>
              <a:rPr lang="en-US" dirty="0"/>
              <a:t>, </a:t>
            </a:r>
            <a:r>
              <a:rPr lang="en-US" b="1" dirty="0"/>
              <a:t>192 KB SRAM</a:t>
            </a:r>
            <a:endParaRPr lang="en-US" dirty="0"/>
          </a:p>
          <a:p>
            <a:pPr lvl="1"/>
            <a:r>
              <a:rPr lang="en-US" dirty="0"/>
              <a:t>Wide range of package sizes and pin counts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as a frequency booster for the MCU clock (up to ~180 MHz).</a:t>
            </a:r>
            <a:endParaRPr dirty="0"/>
          </a:p>
          <a:p>
            <a:r>
              <a:rPr lang="en-US" dirty="0"/>
              <a:t>Conceptually similar to a servo control loop.</a:t>
            </a:r>
          </a:p>
          <a:p>
            <a:r>
              <a:rPr lang="en-US" dirty="0"/>
              <a:t>Compares a reference clock with a VCO-generated clock.</a:t>
            </a:r>
          </a:p>
          <a:p>
            <a:r>
              <a:rPr lang="en-US" dirty="0"/>
              <a:t>A phase detector produces an error signal based on phase difference. </a:t>
            </a:r>
          </a:p>
          <a:p>
            <a:r>
              <a:rPr lang="en-US" dirty="0"/>
              <a:t>The error signal is filtered and used to tune the VCO frequency.</a:t>
            </a:r>
          </a:p>
          <a:p>
            <a:r>
              <a:rPr lang="en-US" dirty="0"/>
              <a:t>When “locked,” the VCO runs at the same frequency as the reference, with a steady control voltage.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9CEC9C-843C-468C-80A5-F38FB252B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265" y="1140542"/>
            <a:ext cx="7919470" cy="49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96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851" y="2782486"/>
            <a:ext cx="2532298" cy="1293028"/>
          </a:xfrm>
        </p:spPr>
        <p:txBody>
          <a:bodyPr/>
          <a:lstStyle/>
          <a:p>
            <a:r>
              <a:rPr lang="en-US" dirty="0"/>
              <a:t>The END!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Look Deeper?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Specs sound impressive</a:t>
            </a:r>
          </a:p>
          <a:p>
            <a:r>
              <a:t>What do they actually mean?</a:t>
            </a:r>
          </a:p>
          <a:p>
            <a:r>
              <a:t>How does data move inside the MCU?</a:t>
            </a:r>
          </a:p>
          <a:p>
            <a:r>
              <a:t>Clocks and buses tie everything together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Flash Memory –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Non‑volatile memory</a:t>
            </a:r>
          </a:p>
          <a:p>
            <a:r>
              <a:rPr dirty="0"/>
              <a:t>Stores firmware and constants</a:t>
            </a:r>
          </a:p>
          <a:p>
            <a:r>
              <a:rPr dirty="0"/>
              <a:t>Retains data without power</a:t>
            </a:r>
          </a:p>
          <a:p>
            <a:r>
              <a:rPr dirty="0"/>
              <a:t>Supports in‑circuit programming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Flash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512 KB / 1 MB Flash</a:t>
            </a:r>
          </a:p>
          <a:p>
            <a:r>
              <a:rPr dirty="0"/>
              <a:t>Sector‑based erase</a:t>
            </a:r>
            <a:r>
              <a:rPr lang="en-US" dirty="0"/>
              <a:t> -4 sectors of 16 Kbytes, 1 sector of 64 Kbytes, 7 sectors of 128 Kbytes. </a:t>
            </a:r>
            <a:endParaRPr dirty="0"/>
          </a:p>
          <a:p>
            <a:r>
              <a:rPr dirty="0"/>
              <a:t>System memory for bootloader</a:t>
            </a:r>
          </a:p>
          <a:p>
            <a:r>
              <a:rPr dirty="0"/>
              <a:t>OTP and option bytes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Flash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Accessed via buses</a:t>
            </a:r>
          </a:p>
          <a:p>
            <a:r>
              <a:rPr dirty="0"/>
              <a:t>I‑Code bus: instructions</a:t>
            </a:r>
          </a:p>
          <a:p>
            <a:r>
              <a:rPr dirty="0"/>
              <a:t>D‑Code bus: data reads</a:t>
            </a:r>
          </a:p>
          <a:p>
            <a:r>
              <a:rPr dirty="0"/>
              <a:t>Harvard‑like architecture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Volatile memory</a:t>
            </a:r>
            <a:r>
              <a:rPr lang="en-US" dirty="0"/>
              <a:t> - the place where all the run-time compute is performed at.</a:t>
            </a:r>
            <a:endParaRPr dirty="0"/>
          </a:p>
          <a:p>
            <a:r>
              <a:rPr dirty="0"/>
              <a:t>Stack, heap, variables</a:t>
            </a:r>
            <a:r>
              <a:rPr lang="en-US" dirty="0"/>
              <a:t> – all are stored here itself. </a:t>
            </a:r>
            <a:endParaRPr dirty="0"/>
          </a:p>
          <a:p>
            <a:r>
              <a:rPr dirty="0"/>
              <a:t>192 KB system SRAM</a:t>
            </a:r>
          </a:p>
          <a:p>
            <a:r>
              <a:rPr dirty="0"/>
              <a:t>0 wait‑state access</a:t>
            </a:r>
            <a:r>
              <a:rPr lang="en-US" dirty="0"/>
              <a:t> for read and write operations.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CCM SRAM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Dedicated core bus</a:t>
            </a:r>
          </a:p>
          <a:p>
            <a:r>
              <a:t>Guaranteed 0 wait‑state</a:t>
            </a:r>
          </a:p>
          <a:p>
            <a:r>
              <a:t>Not DMA accessible</a:t>
            </a:r>
          </a:p>
          <a:p>
            <a:r>
              <a:t>Used for real‑time data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FSMC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Interface to external memory</a:t>
            </a:r>
            <a:r>
              <a:rPr lang="en-US" dirty="0"/>
              <a:t> – since quite often, the available memory is not enough.</a:t>
            </a:r>
            <a:endParaRPr dirty="0"/>
          </a:p>
          <a:p>
            <a:r>
              <a:rPr dirty="0"/>
              <a:t>SRAM, PSRAM, NOR/NAND</a:t>
            </a:r>
            <a:r>
              <a:rPr lang="en-US" dirty="0"/>
              <a:t> Card memory support is integrated.</a:t>
            </a:r>
            <a:endParaRPr dirty="0"/>
          </a:p>
          <a:p>
            <a:r>
              <a:rPr dirty="0"/>
              <a:t>Translates AHB accesses</a:t>
            </a:r>
            <a:r>
              <a:rPr lang="en-US" dirty="0"/>
              <a:t>, leading to high-speed transfers from the CPU to the memory, and back.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122</TotalTime>
  <Words>1182</Words>
  <Application>Microsoft Office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Century Gothic</vt:lpstr>
      <vt:lpstr>Vapor Trail</vt:lpstr>
      <vt:lpstr>Lecture 2 – STM32F40xx Architecture and Clock / Bus Systems</vt:lpstr>
      <vt:lpstr>STM32F407/417 – Stats</vt:lpstr>
      <vt:lpstr>Why Look Deeper?</vt:lpstr>
      <vt:lpstr>Flash Memory – Role</vt:lpstr>
      <vt:lpstr>Flash Organization</vt:lpstr>
      <vt:lpstr>Flash Access</vt:lpstr>
      <vt:lpstr>SRAM Overview</vt:lpstr>
      <vt:lpstr>CCM SRAM</vt:lpstr>
      <vt:lpstr>FSMC</vt:lpstr>
      <vt:lpstr>DMA</vt:lpstr>
      <vt:lpstr>GPIOs</vt:lpstr>
      <vt:lpstr>Timers</vt:lpstr>
      <vt:lpstr>Interrupts</vt:lpstr>
      <vt:lpstr>NVIC</vt:lpstr>
      <vt:lpstr>EXTI</vt:lpstr>
      <vt:lpstr>PowerPoint Presentation</vt:lpstr>
      <vt:lpstr>Clocks</vt:lpstr>
      <vt:lpstr>Clock Sources</vt:lpstr>
      <vt:lpstr>PowerPoint Presentation</vt:lpstr>
      <vt:lpstr>PLL</vt:lpstr>
      <vt:lpstr>PowerPoint Presentation</vt:lpstr>
      <vt:lpstr>The END!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Kshitij Vaze</cp:lastModifiedBy>
  <cp:revision>3</cp:revision>
  <dcterms:created xsi:type="dcterms:W3CDTF">2013-01-27T09:14:16Z</dcterms:created>
  <dcterms:modified xsi:type="dcterms:W3CDTF">2026-02-06T18:40:08Z</dcterms:modified>
  <cp:category/>
</cp:coreProperties>
</file>