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5" r:id="rId4"/>
    <p:sldId id="267" r:id="rId5"/>
    <p:sldId id="266" r:id="rId6"/>
    <p:sldId id="268" r:id="rId7"/>
    <p:sldId id="269" r:id="rId8"/>
    <p:sldId id="257" r:id="rId9"/>
    <p:sldId id="263" r:id="rId10"/>
    <p:sldId id="264" r:id="rId11"/>
    <p:sldId id="258" r:id="rId12"/>
    <p:sldId id="259" r:id="rId13"/>
    <p:sldId id="26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14-Feb-26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4790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280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5231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047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7762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14-Feb-26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4213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14-Feb-26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2690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14-Feb-26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2220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14-Feb-26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3355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14-Feb-26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5202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14-Feb-26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0617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8547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14-Feb-26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3870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14-Feb-26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1049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14-Feb-26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64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0532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14-Feb-26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7982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CAD085-E8A6-8845-BD4E-CB4CCA059FC4}" type="datetimeFigureOut">
              <a:rPr lang="en-US" smtClean="0"/>
              <a:t>14-Feb-26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8038383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GPIO Internals Overview</a:t>
            </a:r>
          </a:p>
        </p:txBody>
      </p:sp>
      <p:sp>
        <p:nvSpPr>
          <p:cNvPr id="3" name="Content Placeholder 2"/>
          <p:cNvSpPr>
            <a:spLocks noGrp="1"/>
          </p:cNvSpPr>
          <p:nvPr>
            <p:ph idx="1"/>
          </p:nvPr>
        </p:nvSpPr>
        <p:spPr/>
        <p:txBody>
          <a:bodyPr/>
          <a:lstStyle/>
          <a:p>
            <a:r>
              <a:rPr dirty="0"/>
              <a:t>GPIO pins act as the interface between the processor core and the external world, allowing real world interaction.</a:t>
            </a:r>
          </a:p>
          <a:p>
            <a:pPr lvl="1"/>
            <a:r>
              <a:rPr dirty="0"/>
              <a:t>Every microcontroller exposes GPIO pins along the board edge, while internally they connect to transistor level circuitry.</a:t>
            </a:r>
          </a:p>
          <a:p>
            <a:pPr lvl="1"/>
            <a:r>
              <a:rPr dirty="0"/>
              <a:t>Without GPIO, the processor cannot receive input signals or control external hardware.</a:t>
            </a:r>
          </a:p>
          <a:p>
            <a:pPr lvl="1"/>
            <a:r>
              <a:rPr dirty="0"/>
              <a:t>GPIO pins have no predefined function and must be configured by software for specific behavior.</a:t>
            </a:r>
          </a:p>
          <a:p>
            <a:pPr lvl="1"/>
            <a:r>
              <a:rPr dirty="0"/>
              <a:t>Each pin can be programmed as input or output depending on system requirements.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9938-6EEB-8490-846B-BE667BD3D2A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4FC7D22-097D-2431-AD42-FBCCBD3741E0}"/>
              </a:ext>
            </a:extLst>
          </p:cNvPr>
          <p:cNvSpPr txBox="1"/>
          <p:nvPr/>
        </p:nvSpPr>
        <p:spPr>
          <a:xfrm>
            <a:off x="4571999" y="433882"/>
            <a:ext cx="4179170" cy="769441"/>
          </a:xfrm>
          <a:prstGeom prst="rect">
            <a:avLst/>
          </a:prstGeom>
          <a:noFill/>
        </p:spPr>
        <p:txBody>
          <a:bodyPr wrap="square" rtlCol="0">
            <a:spAutoFit/>
          </a:bodyPr>
          <a:lstStyle/>
          <a:p>
            <a:r>
              <a:rPr lang="en-US" sz="4400" dirty="0"/>
              <a:t>OUTPUT MODE </a:t>
            </a:r>
          </a:p>
        </p:txBody>
      </p:sp>
      <p:pic>
        <p:nvPicPr>
          <p:cNvPr id="7" name="Content Placeholder 6">
            <a:extLst>
              <a:ext uri="{FF2B5EF4-FFF2-40B4-BE49-F238E27FC236}">
                <a16:creationId xmlns:a16="http://schemas.microsoft.com/office/drawing/2014/main" id="{A2C86157-8246-91DC-FD6E-054E372CEFD2}"/>
              </a:ext>
            </a:extLst>
          </p:cNvPr>
          <p:cNvPicPr>
            <a:picLocks noGrp="1" noChangeAspect="1"/>
          </p:cNvPicPr>
          <p:nvPr>
            <p:ph idx="1"/>
          </p:nvPr>
        </p:nvPicPr>
        <p:blipFill>
          <a:blip r:embed="rId2"/>
          <a:stretch>
            <a:fillRect/>
          </a:stretch>
        </p:blipFill>
        <p:spPr>
          <a:xfrm>
            <a:off x="397191" y="1203323"/>
            <a:ext cx="8349617" cy="5414913"/>
          </a:xfrm>
          <a:prstGeom prst="rect">
            <a:avLst/>
          </a:prstGeom>
        </p:spPr>
      </p:pic>
    </p:spTree>
    <p:extLst>
      <p:ext uri="{BB962C8B-B14F-4D97-AF65-F5344CB8AC3E}">
        <p14:creationId xmlns:p14="http://schemas.microsoft.com/office/powerpoint/2010/main" val="372284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Internal Structure of a GPIO Pin</a:t>
            </a:r>
          </a:p>
        </p:txBody>
      </p:sp>
      <p:sp>
        <p:nvSpPr>
          <p:cNvPr id="3" name="Content Placeholder 2"/>
          <p:cNvSpPr>
            <a:spLocks noGrp="1"/>
          </p:cNvSpPr>
          <p:nvPr>
            <p:ph idx="1"/>
          </p:nvPr>
        </p:nvSpPr>
        <p:spPr/>
        <p:txBody>
          <a:bodyPr/>
          <a:lstStyle/>
          <a:p>
            <a:r>
              <a:rPr dirty="0"/>
              <a:t>Internally, GPIO pins use input and output buffers typically implemented using flip flop</a:t>
            </a:r>
            <a:r>
              <a:rPr lang="en-US" dirty="0"/>
              <a:t>-</a:t>
            </a:r>
            <a:r>
              <a:rPr dirty="0"/>
              <a:t>based storage elements.</a:t>
            </a:r>
          </a:p>
          <a:p>
            <a:pPr lvl="1"/>
            <a:r>
              <a:rPr dirty="0"/>
              <a:t>An enable control determines whether the pin operates in input or output direction.</a:t>
            </a:r>
          </a:p>
          <a:p>
            <a:pPr lvl="1"/>
            <a:r>
              <a:rPr dirty="0"/>
              <a:t>In input mode, voltage at the pin is sampled and stored inside the input buffer register.</a:t>
            </a:r>
          </a:p>
          <a:p>
            <a:pPr lvl="1"/>
            <a:r>
              <a:rPr dirty="0"/>
              <a:t>In output mode, data written to the output register drives the transistor pair connected to the pin.</a:t>
            </a:r>
          </a:p>
          <a:p>
            <a:pPr lvl="1"/>
            <a:r>
              <a:rPr dirty="0"/>
              <a:t>PMOS and NMOS transistors connect the pin either to VCC or ground based on the logic level.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IR Sensor with Basic GPIO</a:t>
            </a:r>
          </a:p>
        </p:txBody>
      </p:sp>
      <p:sp>
        <p:nvSpPr>
          <p:cNvPr id="3" name="Content Placeholder 2"/>
          <p:cNvSpPr>
            <a:spLocks noGrp="1"/>
          </p:cNvSpPr>
          <p:nvPr>
            <p:ph idx="1"/>
          </p:nvPr>
        </p:nvSpPr>
        <p:spPr/>
        <p:txBody>
          <a:bodyPr/>
          <a:lstStyle/>
          <a:p>
            <a:r>
              <a:t>An IR module consists of an IR LED transmitter, photodiode receiver, and a comparator circuit.</a:t>
            </a:r>
          </a:p>
          <a:p>
            <a:pPr lvl="1"/>
            <a:r>
              <a:t>The IR LED emits infrared radiation which reflects from nearby objects and is detected by the receiver.</a:t>
            </a:r>
          </a:p>
          <a:p>
            <a:pPr lvl="1"/>
            <a:r>
              <a:t>The comparator converts the analog reflection signal into a clean digital HIGH or LOW output.</a:t>
            </a:r>
          </a:p>
          <a:p>
            <a:pPr lvl="1"/>
            <a:r>
              <a:t>The GPIO pin simply reads this digital signal without needing ADC or signal conditioning.</a:t>
            </a:r>
          </a:p>
          <a:p>
            <a:pPr lvl="1"/>
            <a:r>
              <a:t>From the MCU perspective, the sensor provides a direct logic level representing object detection.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7 Segment Display Fundamentals</a:t>
            </a:r>
          </a:p>
        </p:txBody>
      </p:sp>
      <p:sp>
        <p:nvSpPr>
          <p:cNvPr id="3" name="Content Placeholder 2"/>
          <p:cNvSpPr>
            <a:spLocks noGrp="1"/>
          </p:cNvSpPr>
          <p:nvPr>
            <p:ph idx="1"/>
          </p:nvPr>
        </p:nvSpPr>
        <p:spPr/>
        <p:txBody>
          <a:bodyPr/>
          <a:lstStyle/>
          <a:p>
            <a:r>
              <a:rPr dirty="0"/>
              <a:t>A 7</a:t>
            </a:r>
            <a:r>
              <a:rPr lang="en-US" dirty="0"/>
              <a:t>-</a:t>
            </a:r>
            <a:r>
              <a:rPr dirty="0"/>
              <a:t>segment display consists of seven individual LEDs arranged to form numeric digits.</a:t>
            </a:r>
          </a:p>
          <a:p>
            <a:pPr lvl="1"/>
            <a:r>
              <a:rPr dirty="0"/>
              <a:t>Each segment behaves like a diode and emits light when forward biased.</a:t>
            </a:r>
          </a:p>
          <a:p>
            <a:pPr lvl="1"/>
            <a:r>
              <a:rPr dirty="0"/>
              <a:t>Displays are available in common anode or common cathode configurations.</a:t>
            </a:r>
          </a:p>
          <a:p>
            <a:pPr lvl="1"/>
            <a:r>
              <a:rPr dirty="0"/>
              <a:t>In common anode, segments light up when the GPIO drives the segment line LOW.</a:t>
            </a:r>
          </a:p>
          <a:p>
            <a:pPr lvl="1"/>
            <a:r>
              <a:rPr dirty="0"/>
              <a:t>The microcontroller controls each segment by writing specific binary patterns to GPIO pins.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Driving a 7 Segment using GPIO</a:t>
            </a:r>
          </a:p>
        </p:txBody>
      </p:sp>
      <p:sp>
        <p:nvSpPr>
          <p:cNvPr id="3" name="Content Placeholder 2"/>
          <p:cNvSpPr>
            <a:spLocks noGrp="1"/>
          </p:cNvSpPr>
          <p:nvPr>
            <p:ph idx="1"/>
          </p:nvPr>
        </p:nvSpPr>
        <p:spPr/>
        <p:txBody>
          <a:bodyPr/>
          <a:lstStyle/>
          <a:p>
            <a:r>
              <a:t>Each segment is connected to a dedicated GPIO pin, allowing direct digital control.</a:t>
            </a:r>
          </a:p>
          <a:p>
            <a:pPr lvl="1"/>
            <a:r>
              <a:t>Displaying a digit requires writing a predefined bit pattern corresponding to active segments.</a:t>
            </a:r>
          </a:p>
          <a:p>
            <a:pPr lvl="1"/>
            <a:r>
              <a:t>Lookup tables are commonly used to map numbers 0 to 9 to segment patterns.</a:t>
            </a:r>
          </a:p>
          <a:p>
            <a:pPr lvl="1"/>
            <a:r>
              <a:t>Current limiting resistors are mandatory to protect both LEDs and GPIO pins.</a:t>
            </a:r>
          </a:p>
          <a:p>
            <a:pPr lvl="1"/>
            <a:r>
              <a:t>Multiplexing allows multiple digits to share segment lines while enabling one digit at a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BA9AB9-F3C2-A998-5B03-E1055D68DE23}"/>
              </a:ext>
            </a:extLst>
          </p:cNvPr>
          <p:cNvPicPr>
            <a:picLocks noGrp="1" noChangeAspect="1"/>
          </p:cNvPicPr>
          <p:nvPr>
            <p:ph idx="1"/>
          </p:nvPr>
        </p:nvPicPr>
        <p:blipFill>
          <a:blip r:embed="rId2"/>
          <a:stretch>
            <a:fillRect/>
          </a:stretch>
        </p:blipFill>
        <p:spPr>
          <a:xfrm>
            <a:off x="593725" y="544042"/>
            <a:ext cx="7956550" cy="5520678"/>
          </a:xfrm>
          <a:prstGeom prst="rect">
            <a:avLst/>
          </a:prstGeom>
        </p:spPr>
      </p:pic>
    </p:spTree>
    <p:extLst>
      <p:ext uri="{BB962C8B-B14F-4D97-AF65-F5344CB8AC3E}">
        <p14:creationId xmlns:p14="http://schemas.microsoft.com/office/powerpoint/2010/main" val="121717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1932-3470-1B9F-A414-ECAA78990776}"/>
              </a:ext>
            </a:extLst>
          </p:cNvPr>
          <p:cNvSpPr>
            <a:spLocks noGrp="1"/>
          </p:cNvSpPr>
          <p:nvPr>
            <p:ph type="title"/>
          </p:nvPr>
        </p:nvSpPr>
        <p:spPr>
          <a:xfrm>
            <a:off x="2427338" y="36786"/>
            <a:ext cx="6377940" cy="1293028"/>
          </a:xfrm>
        </p:spPr>
        <p:txBody>
          <a:bodyPr/>
          <a:lstStyle/>
          <a:p>
            <a:r>
              <a:rPr lang="en-US" dirty="0"/>
              <a:t>LET’s TALK MOS!</a:t>
            </a:r>
          </a:p>
        </p:txBody>
      </p:sp>
      <p:sp>
        <p:nvSpPr>
          <p:cNvPr id="3" name="Content Placeholder 2">
            <a:extLst>
              <a:ext uri="{FF2B5EF4-FFF2-40B4-BE49-F238E27FC236}">
                <a16:creationId xmlns:a16="http://schemas.microsoft.com/office/drawing/2014/main" id="{6D3C28E9-0A61-71B0-60A5-DA083D6C4CEB}"/>
              </a:ext>
            </a:extLst>
          </p:cNvPr>
          <p:cNvSpPr>
            <a:spLocks noGrp="1"/>
          </p:cNvSpPr>
          <p:nvPr>
            <p:ph idx="1"/>
          </p:nvPr>
        </p:nvSpPr>
        <p:spPr>
          <a:xfrm>
            <a:off x="594360" y="1032387"/>
            <a:ext cx="7955280" cy="5231253"/>
          </a:xfrm>
        </p:spPr>
        <p:txBody>
          <a:bodyPr>
            <a:normAutofit lnSpcReduction="10000"/>
          </a:bodyPr>
          <a:lstStyle/>
          <a:p>
            <a:r>
              <a:rPr lang="en-US" dirty="0"/>
              <a:t>MOS technology is the backbone of MCUs: Modern microcontrollers are built using CMOS (NMOS + PMOS) transistors, which enables very low static power consumption, crucial for battery-powered and low-power embedded systems.</a:t>
            </a:r>
          </a:p>
          <a:p>
            <a:r>
              <a:rPr lang="en-US" dirty="0"/>
              <a:t>High integration density: MOS transistors scale extremely well, allowing CPU core, Flash, SRAM, GPIO, ADCs, timers, and peripherals to be integrated on a single silicon die.</a:t>
            </a:r>
          </a:p>
          <a:p>
            <a:r>
              <a:rPr lang="en-US" dirty="0"/>
              <a:t>Voltage-controlled operation: MOSFETs are voltage-driven devices with very high input impedance, which simplifies digital logic design and reduces loading on internal and external circuits.</a:t>
            </a:r>
          </a:p>
          <a:p>
            <a:r>
              <a:rPr lang="en-US" dirty="0"/>
              <a:t>Reliable switching for digital logic: CMOS logic provides strong logic-0 and logic-1 levels, good noise margins, and predictable timing—ideal for clocked digital circuits inside MCUs.</a:t>
            </a:r>
          </a:p>
          <a:p>
            <a:endParaRPr lang="en-US" dirty="0"/>
          </a:p>
        </p:txBody>
      </p:sp>
    </p:spTree>
    <p:extLst>
      <p:ext uri="{BB962C8B-B14F-4D97-AF65-F5344CB8AC3E}">
        <p14:creationId xmlns:p14="http://schemas.microsoft.com/office/powerpoint/2010/main" val="388548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C322D3-2076-6BAC-DDC7-060090FAB24E}"/>
              </a:ext>
            </a:extLst>
          </p:cNvPr>
          <p:cNvPicPr>
            <a:picLocks noGrp="1" noChangeAspect="1"/>
          </p:cNvPicPr>
          <p:nvPr>
            <p:ph idx="1"/>
          </p:nvPr>
        </p:nvPicPr>
        <p:blipFill>
          <a:blip r:embed="rId2"/>
          <a:stretch>
            <a:fillRect/>
          </a:stretch>
        </p:blipFill>
        <p:spPr>
          <a:xfrm>
            <a:off x="1327355" y="630301"/>
            <a:ext cx="6489289" cy="5597397"/>
          </a:xfrm>
          <a:prstGeom prst="rect">
            <a:avLst/>
          </a:prstGeom>
        </p:spPr>
      </p:pic>
    </p:spTree>
    <p:extLst>
      <p:ext uri="{BB962C8B-B14F-4D97-AF65-F5344CB8AC3E}">
        <p14:creationId xmlns:p14="http://schemas.microsoft.com/office/powerpoint/2010/main" val="116367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6675-B731-69AA-377E-51B2572C5221}"/>
              </a:ext>
            </a:extLst>
          </p:cNvPr>
          <p:cNvSpPr>
            <a:spLocks noGrp="1"/>
          </p:cNvSpPr>
          <p:nvPr>
            <p:ph type="title"/>
          </p:nvPr>
        </p:nvSpPr>
        <p:spPr>
          <a:xfrm>
            <a:off x="2643649" y="66283"/>
            <a:ext cx="6377940" cy="1293028"/>
          </a:xfrm>
        </p:spPr>
        <p:txBody>
          <a:bodyPr/>
          <a:lstStyle/>
          <a:p>
            <a:r>
              <a:rPr lang="en-US" dirty="0"/>
              <a:t>NMOS</a:t>
            </a:r>
          </a:p>
        </p:txBody>
      </p:sp>
      <p:sp>
        <p:nvSpPr>
          <p:cNvPr id="3" name="Content Placeholder 2">
            <a:extLst>
              <a:ext uri="{FF2B5EF4-FFF2-40B4-BE49-F238E27FC236}">
                <a16:creationId xmlns:a16="http://schemas.microsoft.com/office/drawing/2014/main" id="{0A571315-66B6-D05D-1C3F-8D54C245207A}"/>
              </a:ext>
            </a:extLst>
          </p:cNvPr>
          <p:cNvSpPr>
            <a:spLocks noGrp="1"/>
          </p:cNvSpPr>
          <p:nvPr>
            <p:ph idx="1"/>
          </p:nvPr>
        </p:nvSpPr>
        <p:spPr>
          <a:xfrm>
            <a:off x="0" y="1742275"/>
            <a:ext cx="9144000" cy="4727350"/>
          </a:xfrm>
        </p:spPr>
        <p:txBody>
          <a:bodyPr/>
          <a:lstStyle/>
          <a:p>
            <a:r>
              <a:rPr lang="en-US" dirty="0"/>
              <a:t>NMOS is a type of MOSFET in which electrons are the majority carriers. It is fabricated using a p-type substrate with two heavily doped n+ regions forming the source and drain. The gate, insulated by a thin </a:t>
            </a:r>
            <a:r>
              <a:rPr lang="en-US" dirty="0" err="1"/>
              <a:t>SiO</a:t>
            </a:r>
            <a:r>
              <a:rPr lang="en-US" dirty="0"/>
              <a:t>₂ layer, controls electron flow between source and drain through an electric field.</a:t>
            </a:r>
          </a:p>
          <a:p>
            <a:r>
              <a:rPr lang="en-US" dirty="0"/>
              <a:t>With the body held at the lowest potential, the source–body and drain–body PN junctions remain reverse-biased. When a positive voltage is applied to the gate, an electric field attracts electrons to the Si–</a:t>
            </a:r>
            <a:r>
              <a:rPr lang="en-US" dirty="0" err="1"/>
              <a:t>SiO</a:t>
            </a:r>
            <a:r>
              <a:rPr lang="en-US" dirty="0"/>
              <a:t>₂ interface. </a:t>
            </a:r>
          </a:p>
          <a:p>
            <a:r>
              <a:rPr lang="en-US" dirty="0"/>
              <a:t>Once the gate voltage exceeds the threshold voltage, a thin n-type inversion layer (channel) forms, allowing current to flow between source and drain.</a:t>
            </a:r>
          </a:p>
          <a:p>
            <a:r>
              <a:rPr lang="en-US" dirty="0"/>
              <a:t>When the gate voltage is zero or below threshold, no channel exists and the transistor remains OFF.</a:t>
            </a:r>
          </a:p>
        </p:txBody>
      </p:sp>
    </p:spTree>
    <p:extLst>
      <p:ext uri="{BB962C8B-B14F-4D97-AF65-F5344CB8AC3E}">
        <p14:creationId xmlns:p14="http://schemas.microsoft.com/office/powerpoint/2010/main" val="205639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942BF7-F803-C024-5418-4C673FC09C2B}"/>
              </a:ext>
            </a:extLst>
          </p:cNvPr>
          <p:cNvPicPr>
            <a:picLocks noGrp="1" noChangeAspect="1"/>
          </p:cNvPicPr>
          <p:nvPr>
            <p:ph idx="1"/>
          </p:nvPr>
        </p:nvPicPr>
        <p:blipFill>
          <a:blip r:embed="rId2"/>
          <a:stretch>
            <a:fillRect/>
          </a:stretch>
        </p:blipFill>
        <p:spPr>
          <a:xfrm>
            <a:off x="947802" y="381000"/>
            <a:ext cx="7248395" cy="6096000"/>
          </a:xfrm>
          <a:prstGeom prst="rect">
            <a:avLst/>
          </a:prstGeom>
        </p:spPr>
      </p:pic>
    </p:spTree>
    <p:extLst>
      <p:ext uri="{BB962C8B-B14F-4D97-AF65-F5344CB8AC3E}">
        <p14:creationId xmlns:p14="http://schemas.microsoft.com/office/powerpoint/2010/main" val="180965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915B-BD90-1867-0FF7-21410F6DC0A9}"/>
              </a:ext>
            </a:extLst>
          </p:cNvPr>
          <p:cNvSpPr>
            <a:spLocks noGrp="1"/>
          </p:cNvSpPr>
          <p:nvPr>
            <p:ph type="title"/>
          </p:nvPr>
        </p:nvSpPr>
        <p:spPr>
          <a:xfrm>
            <a:off x="2427339" y="-52154"/>
            <a:ext cx="6377940" cy="1293028"/>
          </a:xfrm>
        </p:spPr>
        <p:txBody>
          <a:bodyPr/>
          <a:lstStyle/>
          <a:p>
            <a:r>
              <a:rPr lang="en-US" dirty="0"/>
              <a:t>PMOS</a:t>
            </a:r>
          </a:p>
        </p:txBody>
      </p:sp>
      <p:sp>
        <p:nvSpPr>
          <p:cNvPr id="3" name="Content Placeholder 2">
            <a:extLst>
              <a:ext uri="{FF2B5EF4-FFF2-40B4-BE49-F238E27FC236}">
                <a16:creationId xmlns:a16="http://schemas.microsoft.com/office/drawing/2014/main" id="{48A1BECE-D2B1-F1F6-E496-E36488689FEF}"/>
              </a:ext>
            </a:extLst>
          </p:cNvPr>
          <p:cNvSpPr>
            <a:spLocks noGrp="1"/>
          </p:cNvSpPr>
          <p:nvPr>
            <p:ph idx="1"/>
          </p:nvPr>
        </p:nvSpPr>
        <p:spPr>
          <a:xfrm>
            <a:off x="0" y="1130710"/>
            <a:ext cx="9144000" cy="5727290"/>
          </a:xfrm>
        </p:spPr>
        <p:txBody>
          <a:bodyPr>
            <a:normAutofit lnSpcReduction="10000"/>
          </a:bodyPr>
          <a:lstStyle/>
          <a:p>
            <a:r>
              <a:rPr lang="en-US" dirty="0"/>
              <a:t>PMOS, or P-type Metal Oxide Semiconductor, is a type of MOSFET in which holes are the majority carriers. The name comes from the use of p-type source and drain regions.</a:t>
            </a:r>
          </a:p>
          <a:p>
            <a:r>
              <a:rPr lang="en-US" dirty="0"/>
              <a:t> A PMOS transistor is fabricated using an n-type body (or n-well) with two heavily doped p+ regions adjacent to the gate, forming the source and drain.</a:t>
            </a:r>
          </a:p>
          <a:p>
            <a:r>
              <a:rPr lang="en-US" dirty="0"/>
              <a:t>The gate, insulated from the channel by a thin </a:t>
            </a:r>
            <a:r>
              <a:rPr lang="en-US" dirty="0" err="1"/>
              <a:t>SiO</a:t>
            </a:r>
            <a:r>
              <a:rPr lang="en-US" dirty="0"/>
              <a:t>₂ layer, controls hole conduction between the source and drain using an electric field. The body is typically tied to VDD (highest potential) so that the source–body and drain–body PN junctions remain reverse-biased.</a:t>
            </a:r>
          </a:p>
          <a:p>
            <a:r>
              <a:rPr lang="en-US" dirty="0"/>
              <a:t>When the gate voltage is equal to or higher than the source voltage, no inversion layer exists and the PMOS transistor remains OFF. When the gate voltage is pulled sufficiently lower than the source, holes are attracted to the Si–</a:t>
            </a:r>
            <a:r>
              <a:rPr lang="en-US" dirty="0" err="1"/>
              <a:t>SiO</a:t>
            </a:r>
            <a:r>
              <a:rPr lang="en-US" dirty="0"/>
              <a:t>₂ interface. </a:t>
            </a:r>
          </a:p>
          <a:p>
            <a:r>
              <a:rPr lang="en-US" dirty="0"/>
              <a:t>Once the gate-to-source voltage exceeds the threshold magnitude, a p-type inversion channel forms, allowing current to flow from source to drain and turning the transistor ON.</a:t>
            </a:r>
          </a:p>
        </p:txBody>
      </p:sp>
    </p:spTree>
    <p:extLst>
      <p:ext uri="{BB962C8B-B14F-4D97-AF65-F5344CB8AC3E}">
        <p14:creationId xmlns:p14="http://schemas.microsoft.com/office/powerpoint/2010/main" val="305205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GPIO Input and Output Modes</a:t>
            </a:r>
          </a:p>
        </p:txBody>
      </p:sp>
      <p:sp>
        <p:nvSpPr>
          <p:cNvPr id="3" name="Content Placeholder 2"/>
          <p:cNvSpPr>
            <a:spLocks noGrp="1"/>
          </p:cNvSpPr>
          <p:nvPr>
            <p:ph idx="1"/>
          </p:nvPr>
        </p:nvSpPr>
        <p:spPr/>
        <p:txBody>
          <a:bodyPr/>
          <a:lstStyle/>
          <a:p>
            <a:r>
              <a:t>In input mode, a GPIO pin samples external voltage levels and converts them into digital logic values.</a:t>
            </a:r>
          </a:p>
          <a:p>
            <a:pPr lvl="1"/>
            <a:r>
              <a:t>In output mode, the GPIO drives voltage onto the pin to control external circuits.</a:t>
            </a:r>
          </a:p>
          <a:p>
            <a:pPr lvl="1"/>
            <a:r>
              <a:t>Digital signals switch between defined voltage levels representing logic 0 and logic 1.</a:t>
            </a:r>
          </a:p>
          <a:p>
            <a:pPr lvl="1"/>
            <a:r>
              <a:t>Analog signals vary continuously and require ADC mapping when used with microcontrollers.</a:t>
            </a:r>
          </a:p>
          <a:p>
            <a:pPr lvl="1"/>
            <a:r>
              <a:t>Each GPIO pin has strict voltage limits such as 3.3V or 5V which must never be exceeded.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BF4F8E-C43E-6EF6-4C90-940012D26792}"/>
              </a:ext>
            </a:extLst>
          </p:cNvPr>
          <p:cNvPicPr>
            <a:picLocks noGrp="1" noChangeAspect="1"/>
          </p:cNvPicPr>
          <p:nvPr>
            <p:ph idx="1"/>
          </p:nvPr>
        </p:nvPicPr>
        <p:blipFill>
          <a:blip r:embed="rId2"/>
          <a:stretch>
            <a:fillRect/>
          </a:stretch>
        </p:blipFill>
        <p:spPr>
          <a:xfrm>
            <a:off x="593725" y="1673314"/>
            <a:ext cx="8078787" cy="5071630"/>
          </a:xfrm>
          <a:prstGeom prst="rect">
            <a:avLst/>
          </a:prstGeom>
        </p:spPr>
      </p:pic>
      <p:sp>
        <p:nvSpPr>
          <p:cNvPr id="6" name="TextBox 5">
            <a:extLst>
              <a:ext uri="{FF2B5EF4-FFF2-40B4-BE49-F238E27FC236}">
                <a16:creationId xmlns:a16="http://schemas.microsoft.com/office/drawing/2014/main" id="{14C84840-1C48-39DF-2F52-62200D9E2A55}"/>
              </a:ext>
            </a:extLst>
          </p:cNvPr>
          <p:cNvSpPr txBox="1"/>
          <p:nvPr/>
        </p:nvSpPr>
        <p:spPr>
          <a:xfrm>
            <a:off x="4955919" y="601030"/>
            <a:ext cx="3716593" cy="769441"/>
          </a:xfrm>
          <a:prstGeom prst="rect">
            <a:avLst/>
          </a:prstGeom>
          <a:noFill/>
        </p:spPr>
        <p:txBody>
          <a:bodyPr wrap="square" rtlCol="0">
            <a:spAutoFit/>
          </a:bodyPr>
          <a:lstStyle/>
          <a:p>
            <a:r>
              <a:rPr lang="en-US" sz="4400" dirty="0"/>
              <a:t>INPUT MODE </a:t>
            </a:r>
          </a:p>
        </p:txBody>
      </p:sp>
    </p:spTree>
    <p:extLst>
      <p:ext uri="{BB962C8B-B14F-4D97-AF65-F5344CB8AC3E}">
        <p14:creationId xmlns:p14="http://schemas.microsoft.com/office/powerpoint/2010/main" val="85135227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29</TotalTime>
  <Words>991</Words>
  <Application>Microsoft Office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Vapor Trail</vt:lpstr>
      <vt:lpstr>GPIO Internals Overview</vt:lpstr>
      <vt:lpstr>PowerPoint Presentation</vt:lpstr>
      <vt:lpstr>LET’s TALK MOS!</vt:lpstr>
      <vt:lpstr>PowerPoint Presentation</vt:lpstr>
      <vt:lpstr>NMOS</vt:lpstr>
      <vt:lpstr>PowerPoint Presentation</vt:lpstr>
      <vt:lpstr>PMOS</vt:lpstr>
      <vt:lpstr>GPIO Input and Output Modes</vt:lpstr>
      <vt:lpstr>PowerPoint Presentation</vt:lpstr>
      <vt:lpstr>PowerPoint Presentation</vt:lpstr>
      <vt:lpstr>Internal Structure of a GPIO Pin</vt:lpstr>
      <vt:lpstr>IR Sensor with Basic GPIO</vt:lpstr>
      <vt:lpstr>7 Segment Display Fundamentals</vt:lpstr>
      <vt:lpstr>Driving a 7 Segment using GPIO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Kshitij Vaze</cp:lastModifiedBy>
  <cp:revision>3</cp:revision>
  <dcterms:created xsi:type="dcterms:W3CDTF">2013-01-27T09:14:16Z</dcterms:created>
  <dcterms:modified xsi:type="dcterms:W3CDTF">2026-02-14T01:41:46Z</dcterms:modified>
  <cp:category/>
</cp:coreProperties>
</file>